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70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90" d="100"/>
          <a:sy n="90" d="100"/>
        </p:scale>
        <p:origin x="762" y="13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522CCA-B27D-4052-9C41-699D830E1816}" type="datetimeFigureOut">
              <a:rPr lang="ru-RU" smtClean="0"/>
              <a:t>16.09.2026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52ED76-75C8-42FD-B7D4-A6D9CAD759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766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52ED76-75C8-42FD-B7D4-A6D9CAD7593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786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userDrawn="1">
  <p:cSld name="Титульный слайд">
    <p:bg>
      <p:bgPr>
        <a:gradFill flip="none" rotWithShape="1">
          <a:gsLst>
            <a:gs pos="0">
              <a:srgbClr val="000000"/>
            </a:gs>
            <a:gs pos="979">
              <a:srgbClr val="00000B"/>
            </a:gs>
            <a:gs pos="2153">
              <a:srgbClr val="00000F"/>
            </a:gs>
            <a:gs pos="2545">
              <a:srgbClr val="000B0F"/>
            </a:gs>
            <a:gs pos="5285">
              <a:srgbClr val="000B17"/>
            </a:gs>
            <a:gs pos="6850">
              <a:srgbClr val="000F19"/>
            </a:gs>
            <a:gs pos="7241">
              <a:srgbClr val="0B0F1A"/>
            </a:gs>
            <a:gs pos="52251">
              <a:srgbClr val="234072"/>
            </a:gs>
            <a:gs pos="76126">
              <a:srgbClr val="2D508E"/>
            </a:gs>
            <a:gs pos="100000">
              <a:srgbClr val="2F5597"/>
            </a:gs>
          </a:gsLst>
          <a:lin ang="14999986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Фон" descr="Декоративный фон (векторные фигуры)"/>
          <p:cNvGrpSpPr/>
          <p:nvPr userDrawn="1"/>
        </p:nvGrpSpPr>
        <p:grpSpPr>
          <a:xfrm>
            <a:off x="6096" y="-1525"/>
            <a:ext cx="12208764" cy="6859524"/>
            <a:chOff x="6096" y="-1525"/>
            <a:chExt cx="12208764" cy="6859524"/>
          </a:xfrm>
        </p:grpSpPr>
        <p:sp>
          <p:nvSpPr>
            <p:cNvPr id="3" name="Фон: полупрозрачная панель 1"/>
            <p:cNvSpPr/>
            <p:nvPr/>
          </p:nvSpPr>
          <p:spPr>
            <a:xfrm>
              <a:off x="455676" y="-1525"/>
              <a:ext cx="11750040" cy="6841236"/>
            </a:xfrm>
            <a:prstGeom prst="rect">
              <a:avLst/>
            </a:prstGeom>
            <a:gradFill flip="none" rotWithShape="1">
              <a:gsLst>
                <a:gs pos="0">
                  <a:srgbClr val="203864">
                    <a:alpha val="61176"/>
                  </a:srgbClr>
                </a:gs>
                <a:gs pos="7000">
                  <a:srgbClr val="203763">
                    <a:alpha val="61176"/>
                  </a:srgbClr>
                </a:gs>
                <a:gs pos="21000">
                  <a:srgbClr val="203864">
                    <a:alpha val="61176"/>
                  </a:srgbClr>
                </a:gs>
                <a:gs pos="47334">
                  <a:srgbClr val="2C4B83">
                    <a:alpha val="40784"/>
                  </a:srgbClr>
                </a:gs>
                <a:gs pos="100000">
                  <a:srgbClr val="4472C4">
                    <a:alpha val="0"/>
                  </a:srgbClr>
                </a:gs>
              </a:gsLst>
              <a:lin ang="5995" scaled="0"/>
              <a:tileRect/>
            </a:gradFill>
            <a:ln>
              <a:noFill/>
            </a:ln>
          </p:spPr>
        </p:sp>
        <p:sp>
          <p:nvSpPr>
            <p:cNvPr id="4" name="Фон: полупрозрачная панель 2"/>
            <p:cNvSpPr/>
            <p:nvPr/>
          </p:nvSpPr>
          <p:spPr>
            <a:xfrm>
              <a:off x="8606028" y="-1525"/>
              <a:ext cx="3608832" cy="6859524"/>
            </a:xfrm>
            <a:prstGeom prst="rect">
              <a:avLst/>
            </a:prstGeom>
            <a:gradFill flip="none" rotWithShape="1">
              <a:gsLst>
                <a:gs pos="0">
                  <a:srgbClr val="2F5597">
                    <a:alpha val="0"/>
                  </a:srgbClr>
                </a:gs>
                <a:gs pos="66000">
                  <a:srgbClr val="0F1C32">
                    <a:alpha val="27451"/>
                  </a:srgbClr>
                </a:gs>
                <a:gs pos="99000">
                  <a:srgbClr val="000000">
                    <a:alpha val="41176"/>
                  </a:srgbClr>
                </a:gs>
                <a:gs pos="99334">
                  <a:srgbClr val="000000">
                    <a:alpha val="40784"/>
                  </a:srgbClr>
                </a:gs>
                <a:gs pos="100000">
                  <a:srgbClr val="000000">
                    <a:alpha val="41176"/>
                  </a:srgbClr>
                </a:gs>
              </a:gsLst>
              <a:lin ang="16200000" scaled="0"/>
              <a:tileRect/>
            </a:gradFill>
            <a:ln>
              <a:noFill/>
            </a:ln>
          </p:spPr>
        </p:sp>
        <p:sp>
          <p:nvSpPr>
            <p:cNvPr id="5" name="Фон: круг 1"/>
            <p:cNvSpPr/>
            <p:nvPr/>
          </p:nvSpPr>
          <p:spPr>
            <a:xfrm>
              <a:off x="6049420" y="788332"/>
              <a:ext cx="4988131" cy="4970261"/>
            </a:xfrm>
            <a:custGeom>
              <a:avLst/>
              <a:gdLst/>
              <a:ahLst/>
              <a:cxnLst/>
              <a:rect l="l" t="t" r="r" b="b"/>
              <a:pathLst>
                <a:path w="4988131" h="4970261">
                  <a:moveTo>
                    <a:pt x="3154905" y="4879373"/>
                  </a:moveTo>
                  <a:cubicBezTo>
                    <a:pt x="1827120" y="5245882"/>
                    <a:pt x="454758" y="4471119"/>
                    <a:pt x="89760" y="3148795"/>
                  </a:cubicBezTo>
                  <a:cubicBezTo>
                    <a:pt x="-275238" y="1826471"/>
                    <a:pt x="505431" y="457411"/>
                    <a:pt x="1833216" y="90889"/>
                  </a:cubicBezTo>
                  <a:cubicBezTo>
                    <a:pt x="3161128" y="-275633"/>
                    <a:pt x="4533363" y="499194"/>
                    <a:pt x="4898361" y="1821518"/>
                  </a:cubicBezTo>
                  <a:cubicBezTo>
                    <a:pt x="5263359" y="3143842"/>
                    <a:pt x="4482817" y="4512902"/>
                    <a:pt x="3154905" y="487937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673C4">
                    <a:alpha val="23376"/>
                  </a:srgbClr>
                </a:gs>
                <a:gs pos="1686">
                  <a:srgbClr val="4472C4">
                    <a:alpha val="23922"/>
                  </a:srgbClr>
                </a:gs>
                <a:gs pos="27132">
                  <a:srgbClr val="5D84CB">
                    <a:alpha val="15686"/>
                  </a:srgbClr>
                </a:gs>
                <a:gs pos="78023">
                  <a:srgbClr val="8FAADC">
                    <a:alpha val="0"/>
                  </a:srgbClr>
                </a:gs>
                <a:gs pos="100000">
                  <a:srgbClr val="8FAADC">
                    <a:alpha val="0"/>
                  </a:srgbClr>
                </a:gs>
              </a:gsLst>
              <a:lin ang="8074167" scaled="0"/>
              <a:tileRect/>
            </a:gradFill>
            <a:ln>
              <a:noFill/>
            </a:ln>
          </p:spPr>
        </p:sp>
        <p:sp>
          <p:nvSpPr>
            <p:cNvPr id="6" name="Фон: полупрозрачная панель 3"/>
            <p:cNvSpPr/>
            <p:nvPr/>
          </p:nvSpPr>
          <p:spPr>
            <a:xfrm>
              <a:off x="6096" y="4480559"/>
              <a:ext cx="12179808" cy="2377440"/>
            </a:xfrm>
            <a:prstGeom prst="rect">
              <a:avLst/>
            </a:prstGeom>
            <a:gradFill flip="none" rotWithShape="1">
              <a:gsLst>
                <a:gs pos="0">
                  <a:srgbClr val="2F5597">
                    <a:alpha val="50196"/>
                  </a:srgbClr>
                </a:gs>
                <a:gs pos="66001">
                  <a:srgbClr val="0F1C32">
                    <a:alpha val="39216"/>
                  </a:srgbClr>
                </a:gs>
                <a:gs pos="99001">
                  <a:srgbClr val="000000">
                    <a:alpha val="34118"/>
                  </a:srgbClr>
                </a:gs>
                <a:gs pos="99335">
                  <a:srgbClr val="000000">
                    <a:alpha val="33725"/>
                  </a:srgbClr>
                </a:gs>
                <a:gs pos="100000">
                  <a:srgbClr val="000000">
                    <a:alpha val="34118"/>
                  </a:srgbClr>
                </a:gs>
              </a:gsLst>
              <a:lin ang="4199985" scaled="0"/>
              <a:tileRect/>
            </a:gradFill>
            <a:ln>
              <a:noFill/>
            </a:ln>
          </p:spPr>
        </p:sp>
        <p:sp>
          <p:nvSpPr>
            <p:cNvPr id="7" name="Фон: полупрозрачная панель 4"/>
            <p:cNvSpPr/>
            <p:nvPr/>
          </p:nvSpPr>
          <p:spPr>
            <a:xfrm>
              <a:off x="8599932" y="0"/>
              <a:ext cx="3592068" cy="6857999"/>
            </a:xfrm>
            <a:prstGeom prst="rect">
              <a:avLst/>
            </a:prstGeom>
            <a:gradFill flip="none" rotWithShape="1">
              <a:gsLst>
                <a:gs pos="0">
                  <a:srgbClr val="2F5597">
                    <a:alpha val="50195"/>
                  </a:srgbClr>
                </a:gs>
                <a:gs pos="66001">
                  <a:srgbClr val="0F1C32">
                    <a:alpha val="16471"/>
                  </a:srgbClr>
                </a:gs>
                <a:gs pos="99000">
                  <a:srgbClr val="000000">
                    <a:alpha val="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11400035" scaled="0"/>
              <a:tileRect/>
            </a:gradFill>
            <a:ln>
              <a:noFill/>
            </a:ln>
          </p:spPr>
        </p:sp>
      </p:grpSp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786219" y="610322"/>
            <a:ext cx="7477329" cy="2520609"/>
          </a:xfrm>
        </p:spPr>
        <p:txBody>
          <a:bodyPr anchor="b">
            <a:noAutofit/>
          </a:bodyPr>
          <a:lstStyle>
            <a:lvl1pPr algn="ctr">
              <a:lnSpc>
                <a:spcPct val="90000"/>
              </a:lnSpc>
              <a:defRPr sz="5900">
                <a:solidFill>
                  <a:srgbClr val="FFFFFF"/>
                </a:solidFill>
                <a:latin typeface="Calibri Light"/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8610143" y="6401714"/>
            <a:ext cx="2743200" cy="274320"/>
          </a:xfrm>
        </p:spPr>
        <p:txBody>
          <a:bodyPr wrap="square" lIns="91440" tIns="45720" rIns="91440" bIns="45720" anchor="t">
            <a:noAutofit/>
          </a:bodyPr>
          <a:lstStyle/>
          <a:p>
            <a:pPr algn="r"/>
            <a:fld id="{8A3C9E1B-5D2F-4C7A-9B6E-1F0D2C3B4A59}" type="slidenum">
              <a:rPr lang="ru-RU" sz="1200" dirty="0">
                <a:solidFill>
                  <a:srgbClr val="898989"/>
                </a:solidFill>
                <a:latin typeface="Calibri"/>
                <a:cs typeface="Calibri"/>
              </a:rPr>
              <a:t>‹#›</a:t>
            </a:fld>
            <a:endParaRPr lang="ru-RU" sz="1200" dirty="0">
              <a:solidFill>
                <a:srgbClr val="898989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userDrawn="1">
  <p:cSld name="Слайд с содержимы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Фон" descr="Декоративный фон (векторные фигуры)"/>
          <p:cNvGrpSpPr/>
          <p:nvPr userDrawn="1"/>
        </p:nvGrpSpPr>
        <p:grpSpPr>
          <a:xfrm>
            <a:off x="-1" y="0"/>
            <a:ext cx="12192001" cy="6858000"/>
            <a:chOff x="-1" y="0"/>
            <a:chExt cx="12192001" cy="6858000"/>
          </a:xfrm>
        </p:grpSpPr>
        <p:sp>
          <p:nvSpPr>
            <p:cNvPr id="3" name="Фон: мазок 1"/>
            <p:cNvSpPr/>
            <p:nvPr/>
          </p:nvSpPr>
          <p:spPr>
            <a:xfrm>
              <a:off x="1767840" y="0"/>
              <a:ext cx="10424160" cy="5920740"/>
            </a:xfrm>
            <a:custGeom>
              <a:avLst/>
              <a:gdLst/>
              <a:ahLst/>
              <a:cxnLst/>
              <a:rect l="l" t="t" r="r" b="b"/>
              <a:pathLst>
                <a:path w="10424160" h="5920740">
                  <a:moveTo>
                    <a:pt x="10424160" y="0"/>
                  </a:moveTo>
                  <a:lnTo>
                    <a:pt x="3493262" y="0"/>
                  </a:lnTo>
                  <a:lnTo>
                    <a:pt x="3493135" y="0"/>
                  </a:lnTo>
                  <a:cubicBezTo>
                    <a:pt x="3415030" y="13716"/>
                    <a:pt x="3328797" y="23241"/>
                    <a:pt x="3245612" y="113030"/>
                  </a:cubicBezTo>
                  <a:cubicBezTo>
                    <a:pt x="3668395" y="175768"/>
                    <a:pt x="4075430" y="56007"/>
                    <a:pt x="4434967" y="306832"/>
                  </a:cubicBezTo>
                  <a:cubicBezTo>
                    <a:pt x="4302760" y="432181"/>
                    <a:pt x="4154805" y="403733"/>
                    <a:pt x="4012057" y="426466"/>
                  </a:cubicBezTo>
                  <a:cubicBezTo>
                    <a:pt x="3863975" y="449326"/>
                    <a:pt x="3721354" y="489204"/>
                    <a:pt x="3573272" y="511937"/>
                  </a:cubicBezTo>
                  <a:cubicBezTo>
                    <a:pt x="3414776" y="540512"/>
                    <a:pt x="3256153" y="546100"/>
                    <a:pt x="3097530" y="574675"/>
                  </a:cubicBezTo>
                  <a:cubicBezTo>
                    <a:pt x="2965450" y="597408"/>
                    <a:pt x="2822702" y="557530"/>
                    <a:pt x="2664079" y="700024"/>
                  </a:cubicBezTo>
                  <a:cubicBezTo>
                    <a:pt x="3055239" y="802640"/>
                    <a:pt x="3409442" y="648716"/>
                    <a:pt x="3795268" y="751332"/>
                  </a:cubicBezTo>
                  <a:cubicBezTo>
                    <a:pt x="3568065" y="842518"/>
                    <a:pt x="3383026" y="813943"/>
                    <a:pt x="3208528" y="865251"/>
                  </a:cubicBezTo>
                  <a:cubicBezTo>
                    <a:pt x="3050032" y="916559"/>
                    <a:pt x="2859659" y="859536"/>
                    <a:pt x="2727579" y="1013460"/>
                  </a:cubicBezTo>
                  <a:cubicBezTo>
                    <a:pt x="2627122" y="1133094"/>
                    <a:pt x="2521458" y="1150239"/>
                    <a:pt x="2389251" y="1081913"/>
                  </a:cubicBezTo>
                  <a:cubicBezTo>
                    <a:pt x="2272919" y="1019175"/>
                    <a:pt x="2146046" y="1036320"/>
                    <a:pt x="2029841" y="1098931"/>
                  </a:cubicBezTo>
                  <a:cubicBezTo>
                    <a:pt x="1987550" y="1121791"/>
                    <a:pt x="1945259" y="1150239"/>
                    <a:pt x="1945259" y="1207262"/>
                  </a:cubicBezTo>
                  <a:cubicBezTo>
                    <a:pt x="1945259" y="1287018"/>
                    <a:pt x="1998091" y="1309751"/>
                    <a:pt x="2056257" y="1321181"/>
                  </a:cubicBezTo>
                  <a:cubicBezTo>
                    <a:pt x="2109089" y="1332611"/>
                    <a:pt x="2172462" y="1344041"/>
                    <a:pt x="2225421" y="1332611"/>
                  </a:cubicBezTo>
                  <a:cubicBezTo>
                    <a:pt x="2563749" y="1269873"/>
                    <a:pt x="2896743" y="1372489"/>
                    <a:pt x="3234944" y="1361059"/>
                  </a:cubicBezTo>
                  <a:cubicBezTo>
                    <a:pt x="2172462" y="1606169"/>
                    <a:pt x="1099439" y="1526413"/>
                    <a:pt x="0" y="1611884"/>
                  </a:cubicBezTo>
                  <a:cubicBezTo>
                    <a:pt x="142748" y="1782826"/>
                    <a:pt x="327787" y="1640332"/>
                    <a:pt x="438785" y="1765681"/>
                  </a:cubicBezTo>
                  <a:cubicBezTo>
                    <a:pt x="332994" y="2027936"/>
                    <a:pt x="375285" y="2170303"/>
                    <a:pt x="586740" y="2187448"/>
                  </a:cubicBezTo>
                  <a:cubicBezTo>
                    <a:pt x="792861" y="2204593"/>
                    <a:pt x="1014857" y="2113407"/>
                    <a:pt x="1125855" y="2426843"/>
                  </a:cubicBezTo>
                  <a:cubicBezTo>
                    <a:pt x="1157605" y="2523744"/>
                    <a:pt x="1353185" y="2495169"/>
                    <a:pt x="1474724" y="2512314"/>
                  </a:cubicBezTo>
                  <a:cubicBezTo>
                    <a:pt x="1739138" y="2552192"/>
                    <a:pt x="2019173" y="2512314"/>
                    <a:pt x="2272919" y="2637663"/>
                  </a:cubicBezTo>
                  <a:cubicBezTo>
                    <a:pt x="2373376" y="2683256"/>
                    <a:pt x="2442083" y="2717419"/>
                    <a:pt x="2389251" y="2842768"/>
                  </a:cubicBezTo>
                  <a:cubicBezTo>
                    <a:pt x="2336419" y="2973959"/>
                    <a:pt x="2405126" y="3019552"/>
                    <a:pt x="2489708" y="3070733"/>
                  </a:cubicBezTo>
                  <a:cubicBezTo>
                    <a:pt x="2553081" y="3110738"/>
                    <a:pt x="2648204" y="3099308"/>
                    <a:pt x="2701163" y="3218942"/>
                  </a:cubicBezTo>
                  <a:cubicBezTo>
                    <a:pt x="2146046" y="3201924"/>
                    <a:pt x="1606931" y="3105023"/>
                    <a:pt x="1057148" y="3196209"/>
                  </a:cubicBezTo>
                  <a:cubicBezTo>
                    <a:pt x="1659763" y="3424174"/>
                    <a:pt x="2320544" y="3412744"/>
                    <a:pt x="2912618" y="3674872"/>
                  </a:cubicBezTo>
                  <a:cubicBezTo>
                    <a:pt x="2891409" y="3766058"/>
                    <a:pt x="2753995" y="3726180"/>
                    <a:pt x="2748661" y="3862959"/>
                  </a:cubicBezTo>
                  <a:cubicBezTo>
                    <a:pt x="3060573" y="4005453"/>
                    <a:pt x="3435858" y="3908552"/>
                    <a:pt x="3763645" y="4119372"/>
                  </a:cubicBezTo>
                  <a:cubicBezTo>
                    <a:pt x="3573272" y="4216273"/>
                    <a:pt x="3398901" y="4056761"/>
                    <a:pt x="3219196" y="4147947"/>
                  </a:cubicBezTo>
                  <a:cubicBezTo>
                    <a:pt x="3277235" y="4284726"/>
                    <a:pt x="5909691" y="5128133"/>
                    <a:pt x="6385433" y="5219319"/>
                  </a:cubicBezTo>
                  <a:cubicBezTo>
                    <a:pt x="7171436" y="5372100"/>
                    <a:pt x="9157716" y="5716765"/>
                    <a:pt x="10286111" y="5898731"/>
                  </a:cubicBezTo>
                  <a:lnTo>
                    <a:pt x="10424160" y="5920740"/>
                  </a:lnTo>
                  <a:close/>
                </a:path>
              </a:pathLst>
            </a:custGeom>
            <a:solidFill>
              <a:srgbClr val="E7E6E6">
                <a:alpha val="50196"/>
              </a:srgbClr>
            </a:solidFill>
            <a:ln>
              <a:noFill/>
            </a:ln>
          </p:spPr>
        </p:sp>
        <p:sp>
          <p:nvSpPr>
            <p:cNvPr id="4" name="Фон: мазок 2"/>
            <p:cNvSpPr/>
            <p:nvPr/>
          </p:nvSpPr>
          <p:spPr>
            <a:xfrm>
              <a:off x="-1" y="4526893"/>
              <a:ext cx="7478777" cy="2331107"/>
            </a:xfrm>
            <a:custGeom>
              <a:avLst/>
              <a:gdLst/>
              <a:ahLst/>
              <a:cxnLst/>
              <a:rect l="l" t="t" r="r" b="b"/>
              <a:pathLst>
                <a:path w="7478777" h="2331107">
                  <a:moveTo>
                    <a:pt x="1659764" y="22"/>
                  </a:moveTo>
                  <a:cubicBezTo>
                    <a:pt x="1116915" y="276"/>
                    <a:pt x="524181" y="3324"/>
                    <a:pt x="104136" y="8658"/>
                  </a:cubicBezTo>
                  <a:lnTo>
                    <a:pt x="0" y="10182"/>
                  </a:lnTo>
                  <a:lnTo>
                    <a:pt x="1" y="2331107"/>
                  </a:lnTo>
                  <a:lnTo>
                    <a:pt x="5494021" y="2331107"/>
                  </a:lnTo>
                  <a:lnTo>
                    <a:pt x="5552822" y="2316073"/>
                  </a:lnTo>
                  <a:cubicBezTo>
                    <a:pt x="5608321" y="2299850"/>
                    <a:pt x="5660264" y="2276019"/>
                    <a:pt x="5697221" y="2221014"/>
                  </a:cubicBezTo>
                  <a:cubicBezTo>
                    <a:pt x="5752974" y="2135705"/>
                    <a:pt x="5822697" y="2113569"/>
                    <a:pt x="5918836" y="2141661"/>
                  </a:cubicBezTo>
                  <a:cubicBezTo>
                    <a:pt x="6003545" y="2167950"/>
                    <a:pt x="6087492" y="2143516"/>
                    <a:pt x="6159755" y="2091890"/>
                  </a:cubicBezTo>
                  <a:cubicBezTo>
                    <a:pt x="6186044" y="2073120"/>
                    <a:pt x="6211698" y="2050806"/>
                    <a:pt x="6205983" y="2015385"/>
                  </a:cubicBezTo>
                  <a:cubicBezTo>
                    <a:pt x="6197982" y="1965805"/>
                    <a:pt x="6160009" y="1957410"/>
                    <a:pt x="6119623" y="1956661"/>
                  </a:cubicBezTo>
                  <a:cubicBezTo>
                    <a:pt x="6082793" y="1955327"/>
                    <a:pt x="6038851" y="1955162"/>
                    <a:pt x="6004307" y="1968002"/>
                  </a:cubicBezTo>
                  <a:cubicBezTo>
                    <a:pt x="5782184" y="2043808"/>
                    <a:pt x="5546980" y="2016338"/>
                    <a:pt x="5319777" y="2060267"/>
                  </a:cubicBezTo>
                  <a:cubicBezTo>
                    <a:pt x="6012562" y="1792259"/>
                    <a:pt x="6744971" y="1724949"/>
                    <a:pt x="7478777" y="1552064"/>
                  </a:cubicBezTo>
                  <a:cubicBezTo>
                    <a:pt x="7365239" y="1461373"/>
                    <a:pt x="7254622" y="1570047"/>
                    <a:pt x="7167119" y="1504236"/>
                  </a:cubicBezTo>
                  <a:cubicBezTo>
                    <a:pt x="7212204" y="1329814"/>
                    <a:pt x="7169405" y="1245892"/>
                    <a:pt x="7024879" y="1258300"/>
                  </a:cubicBezTo>
                  <a:cubicBezTo>
                    <a:pt x="6884036" y="1270137"/>
                    <a:pt x="6743320" y="1350985"/>
                    <a:pt x="6636894" y="1168295"/>
                  </a:cubicBezTo>
                  <a:cubicBezTo>
                    <a:pt x="6605779" y="1111552"/>
                    <a:pt x="6476620" y="1150566"/>
                    <a:pt x="6392800" y="1153182"/>
                  </a:cubicBezTo>
                  <a:cubicBezTo>
                    <a:pt x="6210301" y="1157183"/>
                    <a:pt x="6025135" y="1212491"/>
                    <a:pt x="5841366" y="1162212"/>
                  </a:cubicBezTo>
                  <a:cubicBezTo>
                    <a:pt x="5768976" y="1144826"/>
                    <a:pt x="5719065" y="1131059"/>
                    <a:pt x="5742179" y="1047391"/>
                  </a:cubicBezTo>
                  <a:cubicBezTo>
                    <a:pt x="5764785" y="960142"/>
                    <a:pt x="5713858" y="939314"/>
                    <a:pt x="5651628" y="916708"/>
                  </a:cubicBezTo>
                  <a:cubicBezTo>
                    <a:pt x="5604765" y="898801"/>
                    <a:pt x="5541646" y="916200"/>
                    <a:pt x="5493894" y="847620"/>
                  </a:cubicBezTo>
                  <a:cubicBezTo>
                    <a:pt x="5870449" y="797836"/>
                    <a:pt x="6244210" y="799233"/>
                    <a:pt x="6606160" y="682774"/>
                  </a:cubicBezTo>
                  <a:cubicBezTo>
                    <a:pt x="6176519" y="606701"/>
                    <a:pt x="5731511" y="685822"/>
                    <a:pt x="5305553" y="587397"/>
                  </a:cubicBezTo>
                  <a:cubicBezTo>
                    <a:pt x="5310633" y="528342"/>
                    <a:pt x="5407407" y="538248"/>
                    <a:pt x="5397247" y="452650"/>
                  </a:cubicBezTo>
                  <a:cubicBezTo>
                    <a:pt x="5172457" y="398040"/>
                    <a:pt x="4928744" y="499132"/>
                    <a:pt x="4686301" y="403882"/>
                  </a:cubicBezTo>
                  <a:cubicBezTo>
                    <a:pt x="4805046" y="322856"/>
                    <a:pt x="4938904" y="403120"/>
                    <a:pt x="5051045" y="326793"/>
                  </a:cubicBezTo>
                  <a:cubicBezTo>
                    <a:pt x="4998086" y="248180"/>
                    <a:pt x="3136266" y="10817"/>
                    <a:pt x="2805939" y="5991"/>
                  </a:cubicBezTo>
                  <a:cubicBezTo>
                    <a:pt x="2553844" y="1673"/>
                    <a:pt x="2125219" y="-232"/>
                    <a:pt x="1659764" y="22"/>
                  </a:cubicBezTo>
                  <a:close/>
                </a:path>
              </a:pathLst>
            </a:custGeom>
            <a:solidFill>
              <a:srgbClr val="E7E6E6">
                <a:alpha val="50196"/>
              </a:srgbClr>
            </a:solidFill>
            <a:ln>
              <a:noFill/>
            </a:ln>
          </p:spPr>
        </p:sp>
      </p:grpSp>
      <p:sp>
        <p:nvSpPr>
          <p:cNvPr id="6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430055" y="6538265"/>
            <a:ext cx="2743200" cy="274320"/>
          </a:xfrm>
        </p:spPr>
        <p:txBody>
          <a:bodyPr wrap="square" lIns="91440" tIns="45720" rIns="91440" bIns="45720" anchor="t">
            <a:noAutofit/>
          </a:bodyPr>
          <a:lstStyle/>
          <a:p>
            <a:pPr algn="r"/>
            <a:fld id="{8A3C9E1B-5D2F-4C7A-9B6E-1F0D2C3B4A59}" type="slidenum">
              <a:rPr lang="ru-RU" sz="1200" dirty="0">
                <a:solidFill>
                  <a:srgbClr val="898989"/>
                </a:solidFill>
                <a:latin typeface="Calibri"/>
                <a:cs typeface="Calibri"/>
              </a:rPr>
              <a:t>‹#›</a:t>
            </a:fld>
            <a:endParaRPr lang="ru-RU" sz="1200" dirty="0">
              <a:solidFill>
                <a:srgbClr val="898989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mars.intradesk.r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forms.yandex.ru/u/65702c8784227c19ef1d798d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mars.intradesk.ru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intradesk.ru/upload/apk/intradesk.apk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>
            <a:spLocks noGrp="1"/>
          </p:cNvSpPr>
          <p:nvPr>
            <p:ph type="ctrTitle"/>
          </p:nvPr>
        </p:nvSpPr>
        <p:spPr>
          <a:xfrm>
            <a:off x="786219" y="610322"/>
            <a:ext cx="7477329" cy="2520609"/>
          </a:xfrm>
        </p:spPr>
        <p:txBody>
          <a:bodyPr wrap="square" lIns="91440" tIns="45720" rIns="91440" bIns="45720" rtlCol="0" anchor="b" anchorCtr="0">
            <a:noAutofit/>
          </a:bodyPr>
          <a:lstStyle/>
          <a:p>
            <a: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900" b="0" i="0" dirty="0">
                <a:solidFill>
                  <a:srgbClr val="FFFFFF"/>
                </a:solidFill>
                <a:latin typeface="Calibri Light"/>
                <a:cs typeface="Calibri Light"/>
              </a:rPr>
              <a:t>Замена портала поддержки СТ на портал </a:t>
            </a:r>
            <a:r>
              <a:rPr lang="en-US" sz="5900" b="0" i="0" dirty="0">
                <a:solidFill>
                  <a:srgbClr val="FFFFFF"/>
                </a:solidFill>
                <a:latin typeface="Calibri Light"/>
                <a:cs typeface="Calibri Light"/>
              </a:rPr>
              <a:t>Intradesk</a:t>
            </a:r>
          </a:p>
        </p:txBody>
      </p:sp>
      <p:pic>
        <p:nvPicPr>
          <p:cNvPr id="3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776" y="5068824"/>
            <a:ext cx="1819656" cy="1200912"/>
          </a:xfrm>
          <a:prstGeom prst="rect">
            <a:avLst/>
          </a:prstGeom>
        </p:spPr>
      </p:pic>
      <p:pic>
        <p:nvPicPr>
          <p:cNvPr id="4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0992" y="454152"/>
            <a:ext cx="1898904" cy="1261872"/>
          </a:xfrm>
          <a:prstGeom prst="rect">
            <a:avLst/>
          </a:prstGeom>
        </p:spPr>
      </p:pic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143" y="6401714"/>
            <a:ext cx="2743200" cy="274320"/>
          </a:xfrm>
        </p:spPr>
        <p:txBody>
          <a:bodyPr wrap="square" lIns="91440" tIns="45720" rIns="91440" bIns="45720" anchor="t">
            <a:noAutofit/>
          </a:bodyPr>
          <a:lstStyle/>
          <a:p>
            <a:pPr algn="r"/>
            <a:fld id="{8A3C9E1B-5D2F-4C7A-9B6E-1F0D2C3B4A59}" type="slidenum">
              <a:rPr lang="ru-RU" sz="1200" dirty="0">
                <a:solidFill>
                  <a:srgbClr val="898989"/>
                </a:solidFill>
                <a:latin typeface="Calibri"/>
                <a:cs typeface="Calibri"/>
              </a:rPr>
              <a:t>1</a:t>
            </a:fld>
            <a:endParaRPr lang="ru-RU" sz="1200" dirty="0">
              <a:solidFill>
                <a:srgbClr val="898989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5377" y="198465"/>
            <a:ext cx="4566687" cy="457566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dirty="0">
                <a:solidFill>
                  <a:srgbClr val="002060"/>
                </a:solidFill>
                <a:latin typeface="Calibri"/>
                <a:cs typeface="Calibri"/>
              </a:rPr>
              <a:t>Как создать/посмотреть заявку</a:t>
            </a:r>
          </a:p>
        </p:txBody>
      </p:sp>
      <p:pic>
        <p:nvPicPr>
          <p:cNvPr id="3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072" y="1962912"/>
            <a:ext cx="8234172" cy="4241292"/>
          </a:xfrm>
          <a:prstGeom prst="rect">
            <a:avLst/>
          </a:prstGeom>
        </p:spPr>
      </p:pic>
      <p:pic>
        <p:nvPicPr>
          <p:cNvPr id="4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4188" y="1962912"/>
            <a:ext cx="2098548" cy="466344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95377" y="945642"/>
            <a:ext cx="8346821" cy="640080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В Веб портале </a:t>
            </a:r>
            <a:r>
              <a:rPr lang="en-US" sz="1800" b="0" i="0" dirty="0">
                <a:solidFill>
                  <a:srgbClr val="000000"/>
                </a:solidFill>
                <a:latin typeface="Calibri"/>
                <a:cs typeface="Calibri"/>
              </a:rPr>
              <a:t>mars.intradesk.ru </a:t>
            </a: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заявка создаётся нажатием на кнопку «Создать заявку», просмотр осуществляется кликом по нужной заявке.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823960" y="668528"/>
            <a:ext cx="3432835" cy="1189101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В Мобильном приложении </a:t>
            </a:r>
            <a:r>
              <a:rPr lang="en-US" sz="1800" b="0" i="0" dirty="0">
                <a:solidFill>
                  <a:srgbClr val="000000"/>
                </a:solidFill>
                <a:latin typeface="Calibri"/>
                <a:cs typeface="Calibri"/>
              </a:rPr>
              <a:t>intradesk </a:t>
            </a: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заявка создаётся через кнопку «</a:t>
            </a:r>
            <a:r>
              <a:rPr lang="en-US" sz="1800" b="1" i="0" dirty="0">
                <a:solidFill>
                  <a:srgbClr val="000000"/>
                </a:solidFill>
                <a:latin typeface="Calibri"/>
                <a:cs typeface="Calibri"/>
              </a:rPr>
              <a:t>+»</a:t>
            </a: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, просмотр через «тап» по нужной заявке.</a:t>
            </a:r>
          </a:p>
        </p:txBody>
      </p:sp>
      <p:sp>
        <p:nvSpPr>
          <p:cNvPr id="7" name="Прямоугольник: скругленные углы 7"/>
          <p:cNvSpPr/>
          <p:nvPr/>
        </p:nvSpPr>
        <p:spPr>
          <a:xfrm>
            <a:off x="7483602" y="2545842"/>
            <a:ext cx="879348" cy="327660"/>
          </a:xfrm>
          <a:prstGeom prst="roundRect">
            <a:avLst>
              <a:gd name="adj" fmla="val 16667"/>
            </a:avLst>
          </a:prstGeom>
          <a:noFill/>
          <a:ln w="28575" cap="flat">
            <a:solidFill>
              <a:srgbClr val="FF0000"/>
            </a:solidFill>
            <a:prstDash val="solid"/>
            <a:miter lim="1000000"/>
          </a:ln>
        </p:spPr>
      </p:sp>
      <p:sp>
        <p:nvSpPr>
          <p:cNvPr id="8" name="Прямоугольник: скругленные углы 8"/>
          <p:cNvSpPr/>
          <p:nvPr/>
        </p:nvSpPr>
        <p:spPr>
          <a:xfrm>
            <a:off x="10895838" y="2233422"/>
            <a:ext cx="283464" cy="248412"/>
          </a:xfrm>
          <a:prstGeom prst="roundRect">
            <a:avLst>
              <a:gd name="adj" fmla="val 16667"/>
            </a:avLst>
          </a:prstGeom>
          <a:noFill/>
          <a:ln w="38100" cap="flat">
            <a:solidFill>
              <a:srgbClr val="FF0000"/>
            </a:solidFill>
            <a:prstDash val="solid"/>
            <a:miter lim="1000000"/>
          </a:ln>
        </p:spPr>
      </p:sp>
      <p:sp>
        <p:nvSpPr>
          <p:cNvPr id="9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9445295" y="6538265"/>
            <a:ext cx="2743200" cy="274320"/>
          </a:xfrm>
        </p:spPr>
        <p:txBody>
          <a:bodyPr wrap="square" lIns="91440" tIns="45720" rIns="91440" bIns="45720" anchor="t">
            <a:noAutofit/>
          </a:bodyPr>
          <a:lstStyle/>
          <a:p>
            <a:pPr algn="r"/>
            <a:fld id="{8A3C9E1B-5D2F-4C7A-9B6E-1F0D2C3B4A59}" type="slidenum">
              <a:rPr lang="ru-RU" sz="1200" dirty="0">
                <a:solidFill>
                  <a:srgbClr val="898989"/>
                </a:solidFill>
                <a:latin typeface="Calibri"/>
                <a:cs typeface="Calibri"/>
              </a:rPr>
              <a:t>10</a:t>
            </a:fld>
            <a:endParaRPr lang="ru-RU" sz="1200" dirty="0">
              <a:solidFill>
                <a:srgbClr val="898989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5377" y="198465"/>
            <a:ext cx="10092294" cy="763687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dirty="0">
                <a:solidFill>
                  <a:srgbClr val="002060"/>
                </a:solidFill>
                <a:latin typeface="Calibri"/>
                <a:cs typeface="Calibri"/>
              </a:rPr>
              <a:t>Создание заявки на примере сервиса </a:t>
            </a:r>
            <a:r>
              <a:rPr lang="en-US" sz="2400" b="1" i="0" dirty="0">
                <a:solidFill>
                  <a:srgbClr val="002060"/>
                </a:solidFill>
                <a:latin typeface="Calibri"/>
                <a:cs typeface="Calibri"/>
              </a:rPr>
              <a:t>Merch IR </a:t>
            </a:r>
            <a:r>
              <a:rPr lang="ru-RU" sz="2400" b="1" i="0" dirty="0">
                <a:solidFill>
                  <a:srgbClr val="002060"/>
                </a:solidFill>
                <a:latin typeface="Calibri"/>
                <a:cs typeface="Calibri"/>
              </a:rPr>
              <a:t>в приложении </a:t>
            </a:r>
            <a:r>
              <a:rPr lang="en-US" sz="2400" b="1" i="0" dirty="0">
                <a:solidFill>
                  <a:srgbClr val="002060"/>
                </a:solidFill>
                <a:latin typeface="Calibri"/>
                <a:cs typeface="Calibri"/>
              </a:rPr>
              <a:t>Intradesk</a:t>
            </a:r>
            <a:br>
              <a:rPr lang="en-US" sz="2400" b="1" i="0" dirty="0">
                <a:solidFill>
                  <a:srgbClr val="002060"/>
                </a:solidFill>
                <a:latin typeface="Calibri"/>
                <a:cs typeface="Calibri"/>
              </a:rPr>
            </a:br>
            <a:r>
              <a:rPr lang="ru-RU" sz="2000" b="0" i="0" dirty="0">
                <a:solidFill>
                  <a:srgbClr val="002060"/>
                </a:solidFill>
                <a:latin typeface="Calibri"/>
                <a:cs typeface="Calibri"/>
              </a:rPr>
              <a:t>В Веб версии </a:t>
            </a:r>
            <a:r>
              <a:rPr lang="en-US" sz="2000" b="0" i="0" dirty="0">
                <a:solidFill>
                  <a:srgbClr val="002060"/>
                </a:solidFill>
                <a:latin typeface="Calibri"/>
                <a:cs typeface="Calibri"/>
              </a:rPr>
              <a:t>- </a:t>
            </a:r>
            <a:r>
              <a:rPr lang="ru-RU" sz="2000" b="0" i="0" dirty="0">
                <a:solidFill>
                  <a:srgbClr val="002060"/>
                </a:solidFill>
                <a:latin typeface="Calibri"/>
                <a:cs typeface="Calibri"/>
              </a:rPr>
              <a:t>аналогично, могут быть отличия в полях и их обязательности.</a:t>
            </a:r>
          </a:p>
        </p:txBody>
      </p:sp>
      <p:pic>
        <p:nvPicPr>
          <p:cNvPr id="3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" y="1607819"/>
            <a:ext cx="2339340" cy="5198364"/>
          </a:xfrm>
          <a:prstGeom prst="rect">
            <a:avLst/>
          </a:prstGeom>
        </p:spPr>
      </p:pic>
      <p:pic>
        <p:nvPicPr>
          <p:cNvPr id="4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1072" y="1607819"/>
            <a:ext cx="2339340" cy="5198364"/>
          </a:xfrm>
          <a:prstGeom prst="rect">
            <a:avLst/>
          </a:prstGeom>
        </p:spPr>
      </p:pic>
      <p:pic>
        <p:nvPicPr>
          <p:cNvPr id="5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8324" y="1607819"/>
            <a:ext cx="2339340" cy="5198364"/>
          </a:xfrm>
          <a:prstGeom prst="rect">
            <a:avLst/>
          </a:prstGeom>
        </p:spPr>
      </p:pic>
      <p:pic>
        <p:nvPicPr>
          <p:cNvPr id="6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5764" y="1607819"/>
            <a:ext cx="2339340" cy="5198364"/>
          </a:xfrm>
          <a:prstGeom prst="rect">
            <a:avLst/>
          </a:prstGeom>
        </p:spPr>
      </p:pic>
      <p:pic>
        <p:nvPicPr>
          <p:cNvPr id="7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33204" y="1607819"/>
            <a:ext cx="2339340" cy="5198364"/>
          </a:xfrm>
          <a:prstGeom prst="rect">
            <a:avLst/>
          </a:prstGeom>
        </p:spPr>
      </p:pic>
      <p:sp>
        <p:nvSpPr>
          <p:cNvPr id="8" name="Прямоугольник: скругленные углы 8"/>
          <p:cNvSpPr/>
          <p:nvPr/>
        </p:nvSpPr>
        <p:spPr>
          <a:xfrm>
            <a:off x="2085594" y="1902714"/>
            <a:ext cx="257556" cy="275844"/>
          </a:xfrm>
          <a:prstGeom prst="roundRect">
            <a:avLst>
              <a:gd name="adj" fmla="val 16667"/>
            </a:avLst>
          </a:prstGeom>
          <a:noFill/>
          <a:ln w="28575" cap="flat">
            <a:solidFill>
              <a:srgbClr val="FF0000"/>
            </a:solidFill>
            <a:prstDash val="solid"/>
            <a:miter lim="1000000"/>
          </a:ln>
        </p:spPr>
      </p:sp>
      <p:sp>
        <p:nvSpPr>
          <p:cNvPr id="9" name="Прямоугольник: скругленные углы 9"/>
          <p:cNvSpPr/>
          <p:nvPr/>
        </p:nvSpPr>
        <p:spPr>
          <a:xfrm>
            <a:off x="2588514" y="2841498"/>
            <a:ext cx="1842516" cy="254508"/>
          </a:xfrm>
          <a:prstGeom prst="roundRect">
            <a:avLst>
              <a:gd name="adj" fmla="val 16667"/>
            </a:avLst>
          </a:prstGeom>
          <a:noFill/>
          <a:ln w="28575" cap="flat">
            <a:solidFill>
              <a:srgbClr val="FF0000"/>
            </a:solidFill>
            <a:prstDash val="solid"/>
            <a:miter lim="1000000"/>
          </a:ln>
        </p:spPr>
      </p:sp>
      <p:sp>
        <p:nvSpPr>
          <p:cNvPr id="10" name="Прямоугольник: скругленные углы 10"/>
          <p:cNvSpPr/>
          <p:nvPr/>
        </p:nvSpPr>
        <p:spPr>
          <a:xfrm>
            <a:off x="4885182" y="3332226"/>
            <a:ext cx="1019556" cy="228600"/>
          </a:xfrm>
          <a:prstGeom prst="roundRect">
            <a:avLst>
              <a:gd name="adj" fmla="val 16667"/>
            </a:avLst>
          </a:prstGeom>
          <a:noFill/>
          <a:ln w="28575" cap="flat">
            <a:solidFill>
              <a:srgbClr val="FF0000"/>
            </a:solidFill>
            <a:prstDash val="solid"/>
            <a:miter lim="1000000"/>
          </a:ln>
        </p:spPr>
      </p:sp>
      <p:sp>
        <p:nvSpPr>
          <p:cNvPr id="11" name="Графический объект 11" descr="Флажок со сплошной заливкой"/>
          <p:cNvSpPr/>
          <p:nvPr/>
        </p:nvSpPr>
        <p:spPr>
          <a:xfrm>
            <a:off x="7362687" y="2277077"/>
            <a:ext cx="289798" cy="204573"/>
          </a:xfrm>
          <a:custGeom>
            <a:avLst/>
            <a:gdLst/>
            <a:ahLst/>
            <a:cxnLst/>
            <a:rect l="l" t="t" r="r" b="b"/>
            <a:pathLst>
              <a:path w="289798" h="204573">
                <a:moveTo>
                  <a:pt x="264394" y="0"/>
                </a:moveTo>
                <a:lnTo>
                  <a:pt x="103813" y="152563"/>
                </a:lnTo>
                <a:lnTo>
                  <a:pt x="26659" y="73129"/>
                </a:lnTo>
                <a:lnTo>
                  <a:pt x="0" y="98661"/>
                </a:lnTo>
                <a:lnTo>
                  <a:pt x="102558" y="204573"/>
                </a:lnTo>
                <a:lnTo>
                  <a:pt x="129531" y="179356"/>
                </a:lnTo>
                <a:lnTo>
                  <a:pt x="289798" y="26478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</p:sp>
      <p:sp>
        <p:nvSpPr>
          <p:cNvPr id="12" name="Графический объект 12" descr="Флажок со сплошной заливкой"/>
          <p:cNvSpPr/>
          <p:nvPr/>
        </p:nvSpPr>
        <p:spPr>
          <a:xfrm>
            <a:off x="7361203" y="2922997"/>
            <a:ext cx="291250" cy="203553"/>
          </a:xfrm>
          <a:custGeom>
            <a:avLst/>
            <a:gdLst/>
            <a:ahLst/>
            <a:cxnLst/>
            <a:rect l="l" t="t" r="r" b="b"/>
            <a:pathLst>
              <a:path w="291250" h="203553">
                <a:moveTo>
                  <a:pt x="265719" y="0"/>
                </a:moveTo>
                <a:lnTo>
                  <a:pt x="104333" y="151802"/>
                </a:lnTo>
                <a:lnTo>
                  <a:pt x="26793" y="72764"/>
                </a:lnTo>
                <a:lnTo>
                  <a:pt x="0" y="98169"/>
                </a:lnTo>
                <a:lnTo>
                  <a:pt x="103072" y="203553"/>
                </a:lnTo>
                <a:lnTo>
                  <a:pt x="130180" y="178462"/>
                </a:lnTo>
                <a:lnTo>
                  <a:pt x="291250" y="2634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</p:sp>
      <p:sp>
        <p:nvSpPr>
          <p:cNvPr id="13" name="Графический объект 13" descr="Флажок со сплошной заливкой"/>
          <p:cNvSpPr/>
          <p:nvPr/>
        </p:nvSpPr>
        <p:spPr>
          <a:xfrm>
            <a:off x="7361203" y="4090637"/>
            <a:ext cx="291250" cy="204573"/>
          </a:xfrm>
          <a:custGeom>
            <a:avLst/>
            <a:gdLst/>
            <a:ahLst/>
            <a:cxnLst/>
            <a:rect l="l" t="t" r="r" b="b"/>
            <a:pathLst>
              <a:path w="291250" h="204573">
                <a:moveTo>
                  <a:pt x="265719" y="0"/>
                </a:moveTo>
                <a:lnTo>
                  <a:pt x="104333" y="152563"/>
                </a:lnTo>
                <a:lnTo>
                  <a:pt x="26793" y="73129"/>
                </a:lnTo>
                <a:lnTo>
                  <a:pt x="0" y="98661"/>
                </a:lnTo>
                <a:lnTo>
                  <a:pt x="103072" y="204573"/>
                </a:lnTo>
                <a:lnTo>
                  <a:pt x="130180" y="179356"/>
                </a:lnTo>
                <a:lnTo>
                  <a:pt x="291250" y="26478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</p:sp>
      <p:sp>
        <p:nvSpPr>
          <p:cNvPr id="14" name="Графический объект 14" descr="Флажок со сплошной заливкой"/>
          <p:cNvSpPr/>
          <p:nvPr/>
        </p:nvSpPr>
        <p:spPr>
          <a:xfrm>
            <a:off x="7361203" y="4706333"/>
            <a:ext cx="291250" cy="204573"/>
          </a:xfrm>
          <a:custGeom>
            <a:avLst/>
            <a:gdLst/>
            <a:ahLst/>
            <a:cxnLst/>
            <a:rect l="l" t="t" r="r" b="b"/>
            <a:pathLst>
              <a:path w="291250" h="204573">
                <a:moveTo>
                  <a:pt x="265719" y="0"/>
                </a:moveTo>
                <a:lnTo>
                  <a:pt x="104333" y="152563"/>
                </a:lnTo>
                <a:lnTo>
                  <a:pt x="26793" y="73129"/>
                </a:lnTo>
                <a:lnTo>
                  <a:pt x="0" y="98662"/>
                </a:lnTo>
                <a:lnTo>
                  <a:pt x="103072" y="204573"/>
                </a:lnTo>
                <a:lnTo>
                  <a:pt x="130180" y="179356"/>
                </a:lnTo>
                <a:lnTo>
                  <a:pt x="291250" y="26478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</p:sp>
      <p:sp>
        <p:nvSpPr>
          <p:cNvPr id="15" name="Графический объект 15" descr="Флажок со сплошной заливкой"/>
          <p:cNvSpPr/>
          <p:nvPr/>
        </p:nvSpPr>
        <p:spPr>
          <a:xfrm>
            <a:off x="7365775" y="5295865"/>
            <a:ext cx="291250" cy="203553"/>
          </a:xfrm>
          <a:custGeom>
            <a:avLst/>
            <a:gdLst/>
            <a:ahLst/>
            <a:cxnLst/>
            <a:rect l="l" t="t" r="r" b="b"/>
            <a:pathLst>
              <a:path w="291250" h="203553">
                <a:moveTo>
                  <a:pt x="265719" y="0"/>
                </a:moveTo>
                <a:lnTo>
                  <a:pt x="104333" y="151802"/>
                </a:lnTo>
                <a:lnTo>
                  <a:pt x="26793" y="72765"/>
                </a:lnTo>
                <a:lnTo>
                  <a:pt x="0" y="98170"/>
                </a:lnTo>
                <a:lnTo>
                  <a:pt x="103072" y="203553"/>
                </a:lnTo>
                <a:lnTo>
                  <a:pt x="130180" y="178462"/>
                </a:lnTo>
                <a:lnTo>
                  <a:pt x="291250" y="2634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</p:sp>
      <p:sp>
        <p:nvSpPr>
          <p:cNvPr id="16" name="Графический объект 16" descr="Флажок со сплошной заливкой"/>
          <p:cNvSpPr/>
          <p:nvPr/>
        </p:nvSpPr>
        <p:spPr>
          <a:xfrm>
            <a:off x="7396255" y="5937468"/>
            <a:ext cx="291250" cy="203553"/>
          </a:xfrm>
          <a:custGeom>
            <a:avLst/>
            <a:gdLst/>
            <a:ahLst/>
            <a:cxnLst/>
            <a:rect l="l" t="t" r="r" b="b"/>
            <a:pathLst>
              <a:path w="291250" h="203553">
                <a:moveTo>
                  <a:pt x="265719" y="0"/>
                </a:moveTo>
                <a:lnTo>
                  <a:pt x="104333" y="151802"/>
                </a:lnTo>
                <a:lnTo>
                  <a:pt x="26793" y="72765"/>
                </a:lnTo>
                <a:lnTo>
                  <a:pt x="0" y="98170"/>
                </a:lnTo>
                <a:lnTo>
                  <a:pt x="103072" y="203553"/>
                </a:lnTo>
                <a:lnTo>
                  <a:pt x="130180" y="178462"/>
                </a:lnTo>
                <a:lnTo>
                  <a:pt x="291250" y="2634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</p:sp>
      <p:sp>
        <p:nvSpPr>
          <p:cNvPr id="17" name="Графический объект 17" descr="Флажок со сплошной заливкой"/>
          <p:cNvSpPr/>
          <p:nvPr/>
        </p:nvSpPr>
        <p:spPr>
          <a:xfrm>
            <a:off x="10087639" y="2277077"/>
            <a:ext cx="291250" cy="204573"/>
          </a:xfrm>
          <a:custGeom>
            <a:avLst/>
            <a:gdLst/>
            <a:ahLst/>
            <a:cxnLst/>
            <a:rect l="l" t="t" r="r" b="b"/>
            <a:pathLst>
              <a:path w="291250" h="204573">
                <a:moveTo>
                  <a:pt x="265719" y="0"/>
                </a:moveTo>
                <a:lnTo>
                  <a:pt x="104333" y="152563"/>
                </a:lnTo>
                <a:lnTo>
                  <a:pt x="26793" y="73129"/>
                </a:lnTo>
                <a:lnTo>
                  <a:pt x="0" y="98661"/>
                </a:lnTo>
                <a:lnTo>
                  <a:pt x="103072" y="204573"/>
                </a:lnTo>
                <a:lnTo>
                  <a:pt x="130180" y="179356"/>
                </a:lnTo>
                <a:lnTo>
                  <a:pt x="291250" y="26478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</p:sp>
      <p:sp>
        <p:nvSpPr>
          <p:cNvPr id="18" name="Графический объект 18" descr="Флажок со сплошной заливкой"/>
          <p:cNvSpPr/>
          <p:nvPr/>
        </p:nvSpPr>
        <p:spPr>
          <a:xfrm>
            <a:off x="10087639" y="2650457"/>
            <a:ext cx="291250" cy="204573"/>
          </a:xfrm>
          <a:custGeom>
            <a:avLst/>
            <a:gdLst/>
            <a:ahLst/>
            <a:cxnLst/>
            <a:rect l="l" t="t" r="r" b="b"/>
            <a:pathLst>
              <a:path w="291250" h="204573">
                <a:moveTo>
                  <a:pt x="265719" y="0"/>
                </a:moveTo>
                <a:lnTo>
                  <a:pt x="104333" y="152563"/>
                </a:lnTo>
                <a:lnTo>
                  <a:pt x="26793" y="73129"/>
                </a:lnTo>
                <a:lnTo>
                  <a:pt x="0" y="98662"/>
                </a:lnTo>
                <a:lnTo>
                  <a:pt x="103072" y="204573"/>
                </a:lnTo>
                <a:lnTo>
                  <a:pt x="130180" y="179356"/>
                </a:lnTo>
                <a:lnTo>
                  <a:pt x="291250" y="26478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</p:sp>
      <p:sp>
        <p:nvSpPr>
          <p:cNvPr id="19" name="Графический объект 19" descr="Флажок со сплошной заливкой"/>
          <p:cNvSpPr/>
          <p:nvPr/>
        </p:nvSpPr>
        <p:spPr>
          <a:xfrm>
            <a:off x="10389391" y="4049233"/>
            <a:ext cx="291250" cy="203553"/>
          </a:xfrm>
          <a:custGeom>
            <a:avLst/>
            <a:gdLst/>
            <a:ahLst/>
            <a:cxnLst/>
            <a:rect l="l" t="t" r="r" b="b"/>
            <a:pathLst>
              <a:path w="291250" h="203553">
                <a:moveTo>
                  <a:pt x="265719" y="0"/>
                </a:moveTo>
                <a:lnTo>
                  <a:pt x="104333" y="151802"/>
                </a:lnTo>
                <a:lnTo>
                  <a:pt x="26793" y="72765"/>
                </a:lnTo>
                <a:lnTo>
                  <a:pt x="0" y="98170"/>
                </a:lnTo>
                <a:lnTo>
                  <a:pt x="103072" y="203553"/>
                </a:lnTo>
                <a:lnTo>
                  <a:pt x="130180" y="178462"/>
                </a:lnTo>
                <a:lnTo>
                  <a:pt x="291250" y="26346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</p:sp>
      <p:sp>
        <p:nvSpPr>
          <p:cNvPr id="20" name="Графический объект 20" descr="Флажок со сплошной заливкой"/>
          <p:cNvSpPr/>
          <p:nvPr/>
        </p:nvSpPr>
        <p:spPr>
          <a:xfrm>
            <a:off x="10389391" y="4704809"/>
            <a:ext cx="291250" cy="204573"/>
          </a:xfrm>
          <a:custGeom>
            <a:avLst/>
            <a:gdLst/>
            <a:ahLst/>
            <a:cxnLst/>
            <a:rect l="l" t="t" r="r" b="b"/>
            <a:pathLst>
              <a:path w="291250" h="204573">
                <a:moveTo>
                  <a:pt x="265719" y="0"/>
                </a:moveTo>
                <a:lnTo>
                  <a:pt x="104333" y="152563"/>
                </a:lnTo>
                <a:lnTo>
                  <a:pt x="26793" y="73129"/>
                </a:lnTo>
                <a:lnTo>
                  <a:pt x="0" y="98661"/>
                </a:lnTo>
                <a:lnTo>
                  <a:pt x="103072" y="204573"/>
                </a:lnTo>
                <a:lnTo>
                  <a:pt x="130180" y="179356"/>
                </a:lnTo>
                <a:lnTo>
                  <a:pt x="291250" y="26478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</p:sp>
      <p:sp>
        <p:nvSpPr>
          <p:cNvPr id="21" name="Графический объект 21" descr="Флажок со сплошной заливкой"/>
          <p:cNvSpPr/>
          <p:nvPr/>
        </p:nvSpPr>
        <p:spPr>
          <a:xfrm>
            <a:off x="10389391" y="5296121"/>
            <a:ext cx="291250" cy="204573"/>
          </a:xfrm>
          <a:custGeom>
            <a:avLst/>
            <a:gdLst/>
            <a:ahLst/>
            <a:cxnLst/>
            <a:rect l="l" t="t" r="r" b="b"/>
            <a:pathLst>
              <a:path w="291250" h="204573">
                <a:moveTo>
                  <a:pt x="265719" y="0"/>
                </a:moveTo>
                <a:lnTo>
                  <a:pt x="104333" y="152563"/>
                </a:lnTo>
                <a:lnTo>
                  <a:pt x="26793" y="73129"/>
                </a:lnTo>
                <a:lnTo>
                  <a:pt x="0" y="98662"/>
                </a:lnTo>
                <a:lnTo>
                  <a:pt x="103072" y="204573"/>
                </a:lnTo>
                <a:lnTo>
                  <a:pt x="130180" y="179356"/>
                </a:lnTo>
                <a:lnTo>
                  <a:pt x="291250" y="26478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</p:sp>
      <p:sp>
        <p:nvSpPr>
          <p:cNvPr id="22" name="Графический объект 22" descr="Флажок со сплошной заливкой"/>
          <p:cNvSpPr/>
          <p:nvPr/>
        </p:nvSpPr>
        <p:spPr>
          <a:xfrm>
            <a:off x="10389391" y="5949917"/>
            <a:ext cx="291250" cy="204573"/>
          </a:xfrm>
          <a:custGeom>
            <a:avLst/>
            <a:gdLst/>
            <a:ahLst/>
            <a:cxnLst/>
            <a:rect l="l" t="t" r="r" b="b"/>
            <a:pathLst>
              <a:path w="291250" h="204573">
                <a:moveTo>
                  <a:pt x="265719" y="0"/>
                </a:moveTo>
                <a:lnTo>
                  <a:pt x="104333" y="152563"/>
                </a:lnTo>
                <a:lnTo>
                  <a:pt x="26793" y="73129"/>
                </a:lnTo>
                <a:lnTo>
                  <a:pt x="0" y="98662"/>
                </a:lnTo>
                <a:lnTo>
                  <a:pt x="103072" y="204573"/>
                </a:lnTo>
                <a:lnTo>
                  <a:pt x="130180" y="179356"/>
                </a:lnTo>
                <a:lnTo>
                  <a:pt x="291250" y="26478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</p:sp>
      <p:sp>
        <p:nvSpPr>
          <p:cNvPr id="23" name="Прямоугольник: скругленные углы 23"/>
          <p:cNvSpPr/>
          <p:nvPr/>
        </p:nvSpPr>
        <p:spPr>
          <a:xfrm>
            <a:off x="11363706" y="1927098"/>
            <a:ext cx="595884" cy="251460"/>
          </a:xfrm>
          <a:prstGeom prst="roundRect">
            <a:avLst>
              <a:gd name="adj" fmla="val 16667"/>
            </a:avLst>
          </a:prstGeom>
          <a:noFill/>
          <a:ln w="38100" cap="flat">
            <a:solidFill>
              <a:srgbClr val="00B050"/>
            </a:solidFill>
            <a:prstDash val="solid"/>
            <a:miter lim="1000000"/>
          </a:ln>
        </p:spPr>
      </p:sp>
      <p:sp>
        <p:nvSpPr>
          <p:cNvPr id="24" name="TextBox 24"/>
          <p:cNvSpPr txBox="1"/>
          <p:nvPr/>
        </p:nvSpPr>
        <p:spPr>
          <a:xfrm>
            <a:off x="82906" y="1142492"/>
            <a:ext cx="1729537" cy="365760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Нажимаем «</a:t>
            </a:r>
            <a:r>
              <a:rPr lang="en-US" sz="1800" b="1" i="0" dirty="0">
                <a:solidFill>
                  <a:srgbClr val="000000"/>
                </a:solidFill>
                <a:latin typeface="Calibri"/>
                <a:cs typeface="Calibri"/>
              </a:rPr>
              <a:t>+»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481072" y="1142492"/>
            <a:ext cx="2000867" cy="365760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Выбираем сервис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879213" y="1142492"/>
            <a:ext cx="1661312" cy="365760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Выбираем тип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253351" y="1130300"/>
            <a:ext cx="1840287" cy="365760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Заполняем поля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9634728" y="1143218"/>
            <a:ext cx="2180550" cy="366126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Нажимаем </a:t>
            </a:r>
            <a:r>
              <a:rPr lang="ru-RU" sz="1800" b="1" i="0" dirty="0">
                <a:solidFill>
                  <a:srgbClr val="000000"/>
                </a:solidFill>
                <a:latin typeface="Calibri"/>
                <a:cs typeface="Calibri"/>
              </a:rPr>
              <a:t>Создать</a:t>
            </a:r>
          </a:p>
        </p:txBody>
      </p:sp>
      <p:sp>
        <p:nvSpPr>
          <p:cNvPr id="29" name="Номер слайда 29"/>
          <p:cNvSpPr>
            <a:spLocks noGrp="1"/>
          </p:cNvSpPr>
          <p:nvPr>
            <p:ph type="sldNum" sz="quarter" idx="12"/>
          </p:nvPr>
        </p:nvSpPr>
        <p:spPr>
          <a:xfrm>
            <a:off x="9448497" y="6525174"/>
            <a:ext cx="2743200" cy="274686"/>
          </a:xfrm>
        </p:spPr>
        <p:txBody>
          <a:bodyPr wrap="square" lIns="91440" tIns="45720" rIns="91440" bIns="45720" anchor="t">
            <a:noAutofit/>
          </a:bodyPr>
          <a:lstStyle/>
          <a:p>
            <a:pPr algn="r"/>
            <a:fld id="{8A3C9E1B-5D2F-4C7A-9B6E-1F0D2C3B4A59}" type="slidenum">
              <a:rPr lang="ru-RU" sz="1200" dirty="0">
                <a:solidFill>
                  <a:srgbClr val="898989"/>
                </a:solidFill>
                <a:latin typeface="Calibri"/>
                <a:cs typeface="Calibri"/>
              </a:rPr>
              <a:t>11</a:t>
            </a:fld>
            <a:endParaRPr lang="ru-RU" sz="1200" dirty="0">
              <a:solidFill>
                <a:srgbClr val="898989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5377" y="198465"/>
            <a:ext cx="5867366" cy="457566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dirty="0">
                <a:solidFill>
                  <a:srgbClr val="002060"/>
                </a:solidFill>
                <a:latin typeface="Calibri"/>
                <a:cs typeface="Calibri"/>
              </a:rPr>
              <a:t>Дополнительные возможности </a:t>
            </a:r>
            <a:r>
              <a:rPr lang="en-US" sz="2400" b="1" i="0" dirty="0">
                <a:solidFill>
                  <a:srgbClr val="002060"/>
                </a:solidFill>
                <a:latin typeface="Calibri"/>
                <a:cs typeface="Calibri"/>
              </a:rPr>
              <a:t>Intradesk</a:t>
            </a:r>
          </a:p>
        </p:txBody>
      </p:sp>
      <p:sp>
        <p:nvSpPr>
          <p:cNvPr id="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445295" y="6538265"/>
            <a:ext cx="2743200" cy="274320"/>
          </a:xfrm>
        </p:spPr>
        <p:txBody>
          <a:bodyPr wrap="square" lIns="91440" tIns="45720" rIns="91440" bIns="45720" anchor="t">
            <a:noAutofit/>
          </a:bodyPr>
          <a:lstStyle/>
          <a:p>
            <a:pPr algn="r"/>
            <a:fld id="{8A3C9E1B-5D2F-4C7A-9B6E-1F0D2C3B4A59}" type="slidenum">
              <a:rPr lang="ru-RU" sz="1200" dirty="0">
                <a:solidFill>
                  <a:srgbClr val="898989"/>
                </a:solidFill>
                <a:latin typeface="Calibri"/>
                <a:cs typeface="Calibri"/>
              </a:rPr>
              <a:t>12</a:t>
            </a:fld>
            <a:endParaRPr lang="ru-RU" sz="1200" dirty="0">
              <a:solidFill>
                <a:srgbClr val="898989"/>
              </a:solidFill>
              <a:latin typeface="Calibri"/>
              <a:cs typeface="Calibri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95377" y="1595755"/>
            <a:ext cx="9837420" cy="4207180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286512" indent="-286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Супервайзеры/тимлиды могут просматривать заявки своей команды</a:t>
            </a:r>
          </a:p>
          <a:p>
            <a:pPr marL="286512" indent="-286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ru-RU" sz="1800" b="0" i="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286512" indent="-286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ru-RU" sz="1800" b="0" i="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286512" indent="-286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Получение информационных сообщений об изменениях и сбоях в системах (рассылки и информационные баннеры)</a:t>
            </a:r>
          </a:p>
          <a:p>
            <a:pPr marL="286512" indent="-286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ru-RU" sz="1800" b="0" i="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286512" indent="-286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ru-RU" sz="1800" b="0" i="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286512" indent="-286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ru-RU" sz="1800" b="0" i="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286512" indent="-286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ru-RU" sz="1800" b="0" i="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286512" indent="-286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База знаний в приложении и веб портале</a:t>
            </a:r>
          </a:p>
          <a:p>
            <a:pPr marL="286512" indent="-286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ru-RU" sz="1800" b="0" i="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286512" indent="-286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Возможность оперативного обмена сообщениями со службой поддержки в рамках заявки</a:t>
            </a:r>
          </a:p>
          <a:p>
            <a:pPr marL="286512" indent="-286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ru-RU" sz="1800" b="0" i="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286512" indent="-286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Возможность ответа на заявку в сообщении эл.почты (ответным письмом на сообщение от системы)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05968" y="1925726"/>
            <a:ext cx="6831250" cy="427330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dirty="0">
                <a:solidFill>
                  <a:srgbClr val="0070C0"/>
                </a:solidFill>
                <a:latin typeface="Calibri"/>
                <a:cs typeface="Calibri"/>
              </a:rPr>
              <a:t>СВ необходимо создать заявку по специализации «Техподдержка </a:t>
            </a:r>
            <a:r>
              <a:rPr lang="en-US" sz="1100" b="0" i="0" dirty="0">
                <a:solidFill>
                  <a:srgbClr val="0070C0"/>
                </a:solidFill>
                <a:latin typeface="Calibri"/>
                <a:cs typeface="Calibri"/>
              </a:rPr>
              <a:t>Intradesk</a:t>
            </a:r>
            <a:r>
              <a:rPr lang="ru-RU" sz="1100" b="0" i="0" dirty="0">
                <a:solidFill>
                  <a:srgbClr val="0070C0"/>
                </a:solidFill>
                <a:latin typeface="Calibri"/>
                <a:cs typeface="Calibri"/>
              </a:rPr>
              <a:t>» на открытие видимости заявок других пользователей своей организации</a:t>
            </a:r>
          </a:p>
        </p:txBody>
      </p:sp>
      <p:pic>
        <p:nvPicPr>
          <p:cNvPr id="6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7072" y="4058412"/>
            <a:ext cx="701040" cy="438912"/>
          </a:xfrm>
          <a:prstGeom prst="rect">
            <a:avLst/>
          </a:prstGeom>
        </p:spPr>
      </p:pic>
      <p:pic>
        <p:nvPicPr>
          <p:cNvPr id="7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3676" y="2735580"/>
            <a:ext cx="5160264" cy="104546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5377" y="198465"/>
            <a:ext cx="5993891" cy="457566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dirty="0">
                <a:solidFill>
                  <a:srgbClr val="002060"/>
                </a:solidFill>
                <a:latin typeface="Calibri"/>
                <a:cs typeface="Calibri"/>
              </a:rPr>
              <a:t>Что произойдёт с заявками на портале СТ</a:t>
            </a:r>
          </a:p>
        </p:txBody>
      </p:sp>
      <p:sp>
        <p:nvSpPr>
          <p:cNvPr id="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445295" y="6538265"/>
            <a:ext cx="2743200" cy="274320"/>
          </a:xfrm>
        </p:spPr>
        <p:txBody>
          <a:bodyPr wrap="square" lIns="91440" tIns="45720" rIns="91440" bIns="45720" anchor="t">
            <a:noAutofit/>
          </a:bodyPr>
          <a:lstStyle/>
          <a:p>
            <a:pPr algn="r"/>
            <a:fld id="{8A3C9E1B-5D2F-4C7A-9B6E-1F0D2C3B4A59}" type="slidenum">
              <a:rPr lang="ru-RU" sz="1200" dirty="0">
                <a:solidFill>
                  <a:srgbClr val="898989"/>
                </a:solidFill>
                <a:latin typeface="Calibri"/>
                <a:cs typeface="Calibri"/>
              </a:rPr>
              <a:t>13</a:t>
            </a:fld>
            <a:endParaRPr lang="ru-RU" sz="1200" dirty="0">
              <a:solidFill>
                <a:srgbClr val="898989"/>
              </a:solidFill>
              <a:latin typeface="Calibri"/>
              <a:cs typeface="Calibri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61772" y="1664081"/>
            <a:ext cx="9554025" cy="2560955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0" dirty="0">
                <a:solidFill>
                  <a:srgbClr val="000000"/>
                </a:solidFill>
                <a:latin typeface="Calibri"/>
                <a:cs typeface="Calibri"/>
              </a:rPr>
              <a:t>Все нерешённые заявки, связанные с проблемами </a:t>
            </a:r>
            <a:r>
              <a:rPr lang="en-US" sz="1800" b="1" i="0" dirty="0">
                <a:solidFill>
                  <a:srgbClr val="000000"/>
                </a:solidFill>
                <a:latin typeface="Calibri"/>
                <a:cs typeface="Calibri"/>
              </a:rPr>
              <a:t>Merch IR </a:t>
            </a:r>
            <a:r>
              <a:rPr lang="ru-RU" sz="1800" b="1" i="0" dirty="0">
                <a:solidFill>
                  <a:srgbClr val="000000"/>
                </a:solidFill>
                <a:latin typeface="Calibri"/>
                <a:cs typeface="Calibri"/>
              </a:rPr>
              <a:t>будут: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 b="1" i="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286512" indent="-286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Сгруппированы по теме обращения и автору</a:t>
            </a:r>
          </a:p>
          <a:p>
            <a:pPr marL="286512" indent="-286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Перенесены на портал </a:t>
            </a:r>
            <a:r>
              <a:rPr lang="en-US" sz="1800" b="0" i="0" dirty="0">
                <a:solidFill>
                  <a:srgbClr val="000000"/>
                </a:solidFill>
                <a:latin typeface="Calibri"/>
                <a:cs typeface="Calibri"/>
              </a:rPr>
              <a:t>Intradesk </a:t>
            </a: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до </a:t>
            </a:r>
            <a:r>
              <a:rPr lang="en-US" sz="1800" b="0" i="0" dirty="0">
                <a:solidFill>
                  <a:srgbClr val="000000"/>
                </a:solidFill>
                <a:latin typeface="Calibri"/>
                <a:cs typeface="Calibri"/>
              </a:rPr>
              <a:t>03.11.23</a:t>
            </a:r>
          </a:p>
          <a:p>
            <a:pPr marL="286512" indent="-286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en-US" sz="1800" b="0" i="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0" dirty="0">
                <a:solidFill>
                  <a:srgbClr val="000000"/>
                </a:solidFill>
                <a:latin typeface="Calibri"/>
                <a:cs typeface="Calibri"/>
              </a:rPr>
              <a:t>Нерешенные заявки, не связанные с проблемами </a:t>
            </a:r>
            <a:r>
              <a:rPr lang="en-US" sz="1800" b="1" i="0" dirty="0">
                <a:solidFill>
                  <a:srgbClr val="000000"/>
                </a:solidFill>
                <a:latin typeface="Calibri"/>
                <a:cs typeface="Calibri"/>
              </a:rPr>
              <a:t>Merch IR </a:t>
            </a:r>
            <a:r>
              <a:rPr lang="ru-RU" sz="1800" b="1" i="0" dirty="0">
                <a:solidFill>
                  <a:srgbClr val="000000"/>
                </a:solidFill>
                <a:latin typeface="Calibri"/>
                <a:cs typeface="Calibri"/>
              </a:rPr>
              <a:t>будут перенесены в </a:t>
            </a:r>
            <a:r>
              <a:rPr lang="en-US" sz="1800" b="1" i="0" dirty="0">
                <a:solidFill>
                  <a:srgbClr val="000000"/>
                </a:solidFill>
                <a:latin typeface="Calibri"/>
                <a:cs typeface="Calibri"/>
              </a:rPr>
              <a:t>Intradesk: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800" b="1" i="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286512" indent="-286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Для сотрудников мерч. агентств 26.10.2023</a:t>
            </a:r>
          </a:p>
          <a:p>
            <a:pPr marL="286512" indent="-286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Для остальных сотрудников 30.10.2023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61772" y="5069840"/>
            <a:ext cx="8194121" cy="365760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dirty="0">
                <a:solidFill>
                  <a:srgbClr val="FF0000"/>
                </a:solidFill>
                <a:latin typeface="Calibri"/>
                <a:cs typeface="Calibri"/>
              </a:rPr>
              <a:t>С 31.10.23 портал поддержки СТ станет недоступным для всех пользователей.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5377" y="198465"/>
            <a:ext cx="10734241" cy="457566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dirty="0">
                <a:solidFill>
                  <a:srgbClr val="002060"/>
                </a:solidFill>
                <a:latin typeface="Calibri"/>
                <a:cs typeface="Calibri"/>
              </a:rPr>
              <a:t>Как обратиться в поддержку, если нет возможности использовать </a:t>
            </a:r>
            <a:r>
              <a:rPr lang="en-US" sz="2400" b="1" i="0" dirty="0">
                <a:solidFill>
                  <a:srgbClr val="002060"/>
                </a:solidFill>
                <a:latin typeface="Calibri"/>
                <a:cs typeface="Calibri"/>
              </a:rPr>
              <a:t>Intradesk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95377" y="1057021"/>
            <a:ext cx="3565703" cy="883158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dirty="0">
                <a:solidFill>
                  <a:srgbClr val="000000"/>
                </a:solidFill>
                <a:latin typeface="Calibri"/>
                <a:cs typeface="Calibri"/>
              </a:rPr>
              <a:t>Горячая линия КЦ Марс:</a:t>
            </a:r>
            <a:br>
              <a:rPr lang="ru-RU" sz="2400" b="1" i="0" dirty="0">
                <a:solidFill>
                  <a:srgbClr val="000000"/>
                </a:solidFill>
                <a:latin typeface="Calibri"/>
                <a:cs typeface="Calibri"/>
              </a:rPr>
            </a:br>
            <a:r>
              <a:rPr lang="en-US" sz="2800" b="0" i="0" dirty="0">
                <a:solidFill>
                  <a:srgbClr val="0070C0"/>
                </a:solidFill>
                <a:latin typeface="Calibri"/>
                <a:cs typeface="Calibri"/>
              </a:rPr>
              <a:t>8-800-533-75-32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100826" y="1052794"/>
            <a:ext cx="3955052" cy="1099729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dirty="0">
                <a:solidFill>
                  <a:srgbClr val="000000"/>
                </a:solidFill>
                <a:latin typeface="Calibri"/>
                <a:cs typeface="Calibri"/>
              </a:rPr>
              <a:t>Электронная</a:t>
            </a:r>
            <a:r>
              <a:rPr lang="en-US" sz="1800" b="1" i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ru-RU" sz="2400" b="1" i="0" dirty="0">
                <a:solidFill>
                  <a:srgbClr val="000000"/>
                </a:solidFill>
                <a:latin typeface="Calibri"/>
                <a:cs typeface="Calibri"/>
              </a:rPr>
              <a:t>почта</a:t>
            </a:r>
            <a:r>
              <a:rPr lang="en-US" sz="1800" b="1" i="0" dirty="0">
                <a:solidFill>
                  <a:srgbClr val="000000"/>
                </a:solidFill>
                <a:latin typeface="Calibri"/>
                <a:cs typeface="Calibri"/>
              </a:rPr>
              <a:t>:</a:t>
            </a:r>
            <a:br>
              <a:rPr lang="en-US" sz="2400" b="1" i="0" dirty="0">
                <a:solidFill>
                  <a:srgbClr val="000000"/>
                </a:solidFill>
                <a:latin typeface="Calibri"/>
                <a:cs typeface="Calibri"/>
              </a:rPr>
            </a:br>
            <a:r>
              <a:rPr lang="en-US" sz="2800" b="0" i="0" dirty="0">
                <a:solidFill>
                  <a:srgbClr val="0070C0"/>
                </a:solidFill>
                <a:latin typeface="Calibri"/>
                <a:cs typeface="Calibri"/>
              </a:rPr>
              <a:t>mars@m.intradesk.ru</a:t>
            </a:r>
            <a:br>
              <a:rPr lang="en-US" sz="2800" b="0" i="0" dirty="0">
                <a:solidFill>
                  <a:srgbClr val="0070C0"/>
                </a:solidFill>
                <a:latin typeface="Calibri"/>
                <a:cs typeface="Calibri"/>
              </a:rPr>
            </a:br>
            <a:r>
              <a:rPr lang="ru-RU" sz="1400" b="0" i="0" dirty="0">
                <a:solidFill>
                  <a:srgbClr val="FF0000"/>
                </a:solidFill>
                <a:latin typeface="Calibri"/>
                <a:cs typeface="Calibri"/>
              </a:rPr>
              <a:t>(Будет изменена на почту домена </a:t>
            </a:r>
            <a:r>
              <a:rPr lang="en-US" sz="1400" b="0" i="0" dirty="0">
                <a:solidFill>
                  <a:srgbClr val="FF0000"/>
                </a:solidFill>
                <a:latin typeface="Calibri"/>
                <a:cs typeface="Calibri"/>
              </a:rPr>
              <a:t>@effem.com)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95377" y="2286127"/>
            <a:ext cx="5266499" cy="3109595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По звонку на горячую линию: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 b="0" i="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286512" indent="-286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ru-RU" sz="1800" b="1" i="0" dirty="0">
                <a:solidFill>
                  <a:srgbClr val="000000"/>
                </a:solidFill>
                <a:latin typeface="Calibri"/>
                <a:cs typeface="Calibri"/>
              </a:rPr>
              <a:t>В рабочее время </a:t>
            </a:r>
            <a:r>
              <a:rPr lang="en-US" sz="1800" b="0" i="0" dirty="0">
                <a:solidFill>
                  <a:srgbClr val="000000"/>
                </a:solidFill>
                <a:latin typeface="Calibri"/>
                <a:cs typeface="Calibri"/>
              </a:rPr>
              <a:t>(</a:t>
            </a: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Пн</a:t>
            </a:r>
            <a:r>
              <a:rPr lang="en-US" sz="1800" b="0" i="0" dirty="0">
                <a:solidFill>
                  <a:srgbClr val="000000"/>
                </a:solidFill>
                <a:latin typeface="Calibri"/>
                <a:cs typeface="Calibri"/>
              </a:rPr>
              <a:t>-</a:t>
            </a: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Пт</a:t>
            </a:r>
            <a:r>
              <a:rPr lang="en-US" sz="1800" b="0" i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с 04:00 до 18:00 МСК)</a:t>
            </a:r>
            <a:b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</a:b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Сотрудник КЦ Марс ответит на звонок, постарается решить обращение на звонке или сообщит номер заявки, в рамках которой будет предоставлено решение.</a:t>
            </a:r>
          </a:p>
          <a:p>
            <a:pPr marL="286512" indent="-286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ru-RU" sz="1800" b="1" i="0" dirty="0">
                <a:solidFill>
                  <a:srgbClr val="000000"/>
                </a:solidFill>
                <a:latin typeface="Calibri"/>
                <a:cs typeface="Calibri"/>
              </a:rPr>
              <a:t>В нерабочее время </a:t>
            </a: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от имени пользователя будет автоматически создана заявка, по которой сотрудники КЦ обязательно перезвонят для уточнения деталей.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095365" y="2286127"/>
            <a:ext cx="5256390" cy="1463421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По письму на электронную почту: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 b="0" i="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286512" indent="-286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Будет создана заявка, содержащая текст письма и вложения (не более 10 Мб), от пользователя, которому принадлежит адрес отправителя.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36676" y="5800039"/>
            <a:ext cx="10738993" cy="732282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dirty="0">
                <a:solidFill>
                  <a:srgbClr val="FF0000"/>
                </a:solidFill>
                <a:latin typeface="Calibri"/>
                <a:cs typeface="Calibri"/>
              </a:rPr>
              <a:t>Важно!: </a:t>
            </a: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У пользователя должно быть заполнено поле Имя участника</a:t>
            </a:r>
            <a:r>
              <a:rPr lang="en-US" sz="1800" b="0" i="0" dirty="0">
                <a:solidFill>
                  <a:srgbClr val="000000"/>
                </a:solidFill>
                <a:latin typeface="Calibri"/>
                <a:cs typeface="Calibri"/>
              </a:rPr>
              <a:t>-</a:t>
            </a: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пользователя (</a:t>
            </a:r>
            <a:r>
              <a:rPr lang="en-US" sz="1800" b="0" i="0" dirty="0">
                <a:solidFill>
                  <a:srgbClr val="000000"/>
                </a:solidFill>
                <a:latin typeface="Calibri"/>
                <a:cs typeface="Calibri"/>
              </a:rPr>
              <a:t>UPN) </a:t>
            </a: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в СТ Чикаго, </a:t>
            </a:r>
            <a:r>
              <a:rPr lang="ru-RU" sz="1800" b="0" i="0" u="sng" dirty="0">
                <a:solidFill>
                  <a:srgbClr val="000000"/>
                </a:solidFill>
                <a:latin typeface="Calibri"/>
                <a:cs typeface="Calibri"/>
              </a:rPr>
              <a:t>иначе заявка на по звонку, ни по письму не будет создана</a:t>
            </a:r>
            <a:r>
              <a:rPr lang="en-US" sz="1800" b="0" i="0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436352" y="1179601"/>
            <a:ext cx="1854571" cy="1098144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i="0" dirty="0">
                <a:solidFill>
                  <a:srgbClr val="00B050"/>
                </a:solidFill>
                <a:latin typeface="Calibri"/>
                <a:cs typeface="Calibri"/>
              </a:rPr>
              <a:t>Изменение адреса можно будет увидеть в оповещениях от системы </a:t>
            </a:r>
            <a:r>
              <a:rPr lang="en-US" sz="1100" b="0" i="0" dirty="0">
                <a:solidFill>
                  <a:srgbClr val="00B050"/>
                </a:solidFill>
                <a:latin typeface="Calibri"/>
                <a:cs typeface="Calibri"/>
              </a:rPr>
              <a:t>Intradesk </a:t>
            </a:r>
            <a:r>
              <a:rPr lang="ru-RU" sz="1100" b="0" i="0" dirty="0">
                <a:solidFill>
                  <a:srgbClr val="00B050"/>
                </a:solidFill>
                <a:latin typeface="Calibri"/>
                <a:cs typeface="Calibri"/>
              </a:rPr>
              <a:t>о созданных заявках и нотификациях к ним</a:t>
            </a:r>
          </a:p>
        </p:txBody>
      </p:sp>
      <p:sp>
        <p:nvSpPr>
          <p:cNvPr id="9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9445295" y="6538265"/>
            <a:ext cx="2743200" cy="274320"/>
          </a:xfrm>
        </p:spPr>
        <p:txBody>
          <a:bodyPr wrap="square" lIns="91440" tIns="45720" rIns="91440" bIns="45720" anchor="t">
            <a:noAutofit/>
          </a:bodyPr>
          <a:lstStyle/>
          <a:p>
            <a:pPr algn="r"/>
            <a:fld id="{8A3C9E1B-5D2F-4C7A-9B6E-1F0D2C3B4A59}" type="slidenum">
              <a:rPr lang="ru-RU" sz="1200" dirty="0">
                <a:solidFill>
                  <a:srgbClr val="898989"/>
                </a:solidFill>
                <a:latin typeface="Calibri"/>
                <a:cs typeface="Calibri"/>
              </a:rPr>
              <a:t>14</a:t>
            </a:fld>
            <a:endParaRPr lang="ru-RU" sz="1200" dirty="0">
              <a:solidFill>
                <a:srgbClr val="898989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>
            <a:spLocks noGrp="1"/>
          </p:cNvSpPr>
          <p:nvPr>
            <p:ph type="ctrTitle"/>
          </p:nvPr>
        </p:nvSpPr>
        <p:spPr>
          <a:xfrm>
            <a:off x="786219" y="610322"/>
            <a:ext cx="7477329" cy="2520609"/>
          </a:xfrm>
        </p:spPr>
        <p:txBody>
          <a:bodyPr wrap="square" lIns="91440" tIns="45720" rIns="91440" bIns="45720" rtlCol="0" anchor="b" anchorCtr="0">
            <a:noAutofit/>
          </a:bodyPr>
          <a:lstStyle/>
          <a:p>
            <a: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900" b="0" i="0" dirty="0">
                <a:solidFill>
                  <a:srgbClr val="FFFFFF"/>
                </a:solidFill>
                <a:latin typeface="Calibri Light"/>
                <a:cs typeface="Calibri Light"/>
              </a:rPr>
              <a:t>Спасибо за внимание</a:t>
            </a:r>
          </a:p>
        </p:txBody>
      </p:sp>
      <p:pic>
        <p:nvPicPr>
          <p:cNvPr id="3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5752" y="5009388"/>
            <a:ext cx="1898904" cy="1263396"/>
          </a:xfrm>
          <a:prstGeom prst="rect">
            <a:avLst/>
          </a:prstGeom>
        </p:spPr>
      </p:pic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441993" y="6494983"/>
            <a:ext cx="2743200" cy="274320"/>
          </a:xfrm>
        </p:spPr>
        <p:txBody>
          <a:bodyPr wrap="square" lIns="91440" tIns="45720" rIns="91440" bIns="45720" anchor="t">
            <a:noAutofit/>
          </a:bodyPr>
          <a:lstStyle/>
          <a:p>
            <a:pPr algn="r"/>
            <a:fld id="{8A3C9E1B-5D2F-4C7A-9B6E-1F0D2C3B4A59}" type="slidenum">
              <a:rPr lang="ru-RU" sz="1200" dirty="0">
                <a:solidFill>
                  <a:srgbClr val="898989"/>
                </a:solidFill>
                <a:latin typeface="Calibri"/>
                <a:cs typeface="Calibri"/>
              </a:rPr>
              <a:t>15</a:t>
            </a:fld>
            <a:endParaRPr lang="ru-RU" sz="1200" dirty="0">
              <a:solidFill>
                <a:srgbClr val="898989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16" y="970788"/>
            <a:ext cx="1819656" cy="1199388"/>
          </a:xfrm>
          <a:prstGeom prst="rect">
            <a:avLst/>
          </a:prstGeom>
        </p:spPr>
      </p:pic>
      <p:pic>
        <p:nvPicPr>
          <p:cNvPr id="3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9920" y="970788"/>
            <a:ext cx="1751076" cy="1199388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7318502" y="1797583"/>
            <a:ext cx="1241990" cy="396850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dirty="0">
                <a:solidFill>
                  <a:srgbClr val="FFFFFF"/>
                </a:solidFill>
                <a:latin typeface="Calibri"/>
                <a:cs typeface="Calibri"/>
              </a:rPr>
              <a:t>intradesk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-3048" y="2502281"/>
            <a:ext cx="6684569" cy="2835275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286512" indent="-286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Первая линия поддержки на стороне «Системных технологий»</a:t>
            </a:r>
          </a:p>
          <a:p>
            <a:pPr marL="286512" indent="-286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ru-RU" sz="1800" b="0" i="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286512" indent="-286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Долгое обновление статусов обращений из</a:t>
            </a:r>
            <a:r>
              <a:rPr lang="en-US" sz="1800" b="0" i="0" dirty="0">
                <a:solidFill>
                  <a:srgbClr val="000000"/>
                </a:solidFill>
                <a:latin typeface="Calibri"/>
                <a:cs typeface="Calibri"/>
              </a:rPr>
              <a:t>-</a:t>
            </a: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за особенностей интеграции между системами поддержки СТ и Марс</a:t>
            </a:r>
          </a:p>
          <a:p>
            <a:pPr marL="286512" indent="-286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ru-RU" sz="1800" b="0" i="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286512" indent="-286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Периодическая потеря комментариев при переводе из статуса в статус (Решена, Ожидает ответ и т.д.)</a:t>
            </a:r>
          </a:p>
          <a:p>
            <a:pPr marL="286512" indent="-286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ru-RU" sz="1800" b="0" i="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286512" indent="-286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Отсутствие возможности написания комментария для пользователя без смены статуса обращения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622669" y="2500757"/>
            <a:ext cx="5569331" cy="2835275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286893" indent="-28689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Первая линия поддержки на стороне КЦ Марс</a:t>
            </a:r>
          </a:p>
          <a:p>
            <a:pPr marL="286893" indent="-28689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ru-RU" sz="1800" b="0" i="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286893" indent="-28689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Моментальное обновление статусов обращений в интерфейсе инициатора и исполнителя</a:t>
            </a:r>
          </a:p>
          <a:p>
            <a:pPr marL="286893" indent="-28689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ru-RU" sz="1800" b="0" i="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286893" indent="-28689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Видны все комментарии по обращению (для инициатора и исполнителя/группы исполнителей)</a:t>
            </a:r>
          </a:p>
          <a:p>
            <a:pPr marL="286893" indent="-28689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ru-RU" sz="1800" b="0" i="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286893" indent="-28689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Возможность написания комментария для пользователя без смены статуса обращения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95377" y="198465"/>
            <a:ext cx="3226621" cy="457566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dirty="0">
                <a:solidFill>
                  <a:srgbClr val="002060"/>
                </a:solidFill>
                <a:latin typeface="Calibri"/>
                <a:cs typeface="Calibri"/>
              </a:rPr>
              <a:t>Основные изменения</a:t>
            </a:r>
          </a:p>
        </p:txBody>
      </p:sp>
      <p:sp>
        <p:nvSpPr>
          <p:cNvPr id="8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9430055" y="6538265"/>
            <a:ext cx="2743200" cy="274320"/>
          </a:xfrm>
        </p:spPr>
        <p:txBody>
          <a:bodyPr wrap="square" lIns="91440" tIns="45720" rIns="91440" bIns="45720" anchor="t">
            <a:noAutofit/>
          </a:bodyPr>
          <a:lstStyle/>
          <a:p>
            <a:pPr algn="r"/>
            <a:fld id="{8A3C9E1B-5D2F-4C7A-9B6E-1F0D2C3B4A59}" type="slidenum">
              <a:rPr lang="ru-RU" sz="1200" dirty="0">
                <a:solidFill>
                  <a:srgbClr val="898989"/>
                </a:solidFill>
                <a:latin typeface="Calibri"/>
                <a:cs typeface="Calibri"/>
              </a:rPr>
              <a:t>2</a:t>
            </a:fld>
            <a:endParaRPr lang="ru-RU" sz="1200" dirty="0">
              <a:solidFill>
                <a:srgbClr val="898989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5377" y="198465"/>
            <a:ext cx="3028344" cy="457566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dirty="0">
                <a:solidFill>
                  <a:srgbClr val="002060"/>
                </a:solidFill>
                <a:latin typeface="Calibri"/>
                <a:cs typeface="Calibri"/>
              </a:rPr>
              <a:t>Интерфейс </a:t>
            </a:r>
            <a:r>
              <a:rPr lang="en-US" sz="2400" b="1" i="0" dirty="0">
                <a:solidFill>
                  <a:srgbClr val="002060"/>
                </a:solidFill>
                <a:latin typeface="Calibri"/>
                <a:cs typeface="Calibri"/>
              </a:rPr>
              <a:t>Intradesk</a:t>
            </a:r>
          </a:p>
        </p:txBody>
      </p:sp>
      <p:pic>
        <p:nvPicPr>
          <p:cNvPr id="3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072" y="1427988"/>
            <a:ext cx="8234172" cy="4241292"/>
          </a:xfrm>
          <a:prstGeom prst="rect">
            <a:avLst/>
          </a:prstGeom>
        </p:spPr>
      </p:pic>
      <p:pic>
        <p:nvPicPr>
          <p:cNvPr id="4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4480" y="1427988"/>
            <a:ext cx="2098548" cy="4664964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95377" y="945642"/>
            <a:ext cx="3093110" cy="365760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Веб портал </a:t>
            </a:r>
            <a:r>
              <a:rPr lang="en-US" sz="1800" b="0" i="0" dirty="0">
                <a:solidFill>
                  <a:srgbClr val="000000"/>
                </a:solidFill>
                <a:latin typeface="Calibri"/>
                <a:cs typeface="Calibri"/>
              </a:rPr>
              <a:t>mars.intradesk.ru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440547" y="941070"/>
            <a:ext cx="3684144" cy="365760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Мобильное приложение </a:t>
            </a:r>
            <a:r>
              <a:rPr lang="en-US" sz="1800" b="0" i="0" dirty="0">
                <a:solidFill>
                  <a:srgbClr val="000000"/>
                </a:solidFill>
                <a:latin typeface="Calibri"/>
                <a:cs typeface="Calibri"/>
              </a:rPr>
              <a:t>intradesk</a:t>
            </a:r>
          </a:p>
        </p:txBody>
      </p:sp>
      <p:sp>
        <p:nvSpPr>
          <p:cNvPr id="7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9445295" y="6517538"/>
            <a:ext cx="2743200" cy="274320"/>
          </a:xfrm>
        </p:spPr>
        <p:txBody>
          <a:bodyPr wrap="square" lIns="91440" tIns="45720" rIns="91440" bIns="45720" anchor="t">
            <a:noAutofit/>
          </a:bodyPr>
          <a:lstStyle/>
          <a:p>
            <a:pPr algn="r"/>
            <a:fld id="{8A3C9E1B-5D2F-4C7A-9B6E-1F0D2C3B4A59}" type="slidenum">
              <a:rPr lang="ru-RU" sz="1200" dirty="0">
                <a:solidFill>
                  <a:srgbClr val="898989"/>
                </a:solidFill>
                <a:latin typeface="Calibri"/>
                <a:cs typeface="Calibri"/>
              </a:rPr>
              <a:t>3</a:t>
            </a:fld>
            <a:endParaRPr lang="ru-RU" sz="1200" dirty="0">
              <a:solidFill>
                <a:srgbClr val="898989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5377" y="198465"/>
            <a:ext cx="8038991" cy="457566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dirty="0">
                <a:solidFill>
                  <a:srgbClr val="002060"/>
                </a:solidFill>
                <a:latin typeface="Calibri"/>
                <a:cs typeface="Calibri"/>
              </a:rPr>
              <a:t>Как зайти на Веб портал </a:t>
            </a:r>
            <a:r>
              <a:rPr lang="en-US" sz="2400" b="1" i="0" dirty="0">
                <a:solidFill>
                  <a:srgbClr val="002060"/>
                </a:solidFill>
                <a:latin typeface="Calibri"/>
                <a:cs typeface="Calibri"/>
              </a:rPr>
              <a:t>Intradesk </a:t>
            </a:r>
            <a:r>
              <a:rPr lang="ru-RU" sz="2400" b="1" i="0" dirty="0">
                <a:solidFill>
                  <a:srgbClr val="002060"/>
                </a:solidFill>
                <a:latin typeface="Calibri"/>
                <a:cs typeface="Calibri"/>
              </a:rPr>
              <a:t>для сотрудников </a:t>
            </a:r>
            <a:r>
              <a:rPr lang="en-US" sz="2400" b="1" i="0" dirty="0">
                <a:solidFill>
                  <a:srgbClr val="002060"/>
                </a:solidFill>
                <a:latin typeface="Calibri"/>
                <a:cs typeface="Calibri"/>
              </a:rPr>
              <a:t>Mars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7594" y="1134074"/>
            <a:ext cx="7127135" cy="1463584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На Веб портал можно зайти: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 b="0" i="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286817" indent="-2868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Набрав в адресной строке </a:t>
            </a:r>
            <a:r>
              <a:rPr lang="en-US" sz="1800" b="0" i="0" u="sng" dirty="0">
                <a:solidFill>
                  <a:srgbClr val="0563C1"/>
                </a:solidFill>
                <a:latin typeface="Calibri"/>
                <a:cs typeface="Calibri"/>
                <a:hlinkClick r:id="rId3"/>
              </a:rPr>
              <a:t>mars.intradesk.ru</a:t>
            </a:r>
            <a:endParaRPr lang="en-US" sz="1800" b="0" i="0" u="sng" dirty="0">
              <a:solidFill>
                <a:srgbClr val="0563C1"/>
              </a:solidFill>
              <a:latin typeface="Calibri"/>
              <a:cs typeface="Calibri"/>
            </a:endParaRPr>
          </a:p>
          <a:p>
            <a:pPr marL="286817" indent="-2868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en-US" sz="1800" b="0" i="0" u="sng" dirty="0">
              <a:solidFill>
                <a:srgbClr val="0563C1"/>
              </a:solidFill>
              <a:latin typeface="Calibri"/>
              <a:cs typeface="Calibri"/>
            </a:endParaRPr>
          </a:p>
          <a:p>
            <a:pPr marL="286817" indent="-2868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Нажать на кнопку «Портал поддержки» на портале продуктов </a:t>
            </a:r>
            <a:r>
              <a:rPr lang="en-US" sz="1800" b="0" i="0" dirty="0">
                <a:solidFill>
                  <a:srgbClr val="000000"/>
                </a:solidFill>
                <a:latin typeface="Calibri"/>
                <a:cs typeface="Calibri"/>
              </a:rPr>
              <a:t>ST</a:t>
            </a:r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373667" y="6529121"/>
            <a:ext cx="2743200" cy="274320"/>
          </a:xfrm>
        </p:spPr>
        <p:txBody>
          <a:bodyPr wrap="square" lIns="91440" tIns="45720" rIns="91440" bIns="45720" anchor="t">
            <a:noAutofit/>
          </a:bodyPr>
          <a:lstStyle/>
          <a:p>
            <a:pPr algn="r"/>
            <a:fld id="{8A3C9E1B-5D2F-4C7A-9B6E-1F0D2C3B4A59}" type="slidenum">
              <a:rPr lang="ru-RU" sz="1200" dirty="0">
                <a:solidFill>
                  <a:srgbClr val="898989"/>
                </a:solidFill>
                <a:latin typeface="Calibri"/>
                <a:cs typeface="Calibri"/>
              </a:rPr>
              <a:t>4</a:t>
            </a:fld>
            <a:endParaRPr lang="ru-RU" sz="1200" dirty="0">
              <a:solidFill>
                <a:srgbClr val="898989"/>
              </a:solidFill>
              <a:latin typeface="Calibri"/>
              <a:cs typeface="Calibri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7594" y="2975356"/>
            <a:ext cx="11843516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Calibri"/>
                <a:cs typeface="Calibri"/>
              </a:rPr>
              <a:t>О</a:t>
            </a:r>
            <a:r>
              <a:rPr lang="ru-RU" sz="1800" b="0" i="0" dirty="0">
                <a:solidFill>
                  <a:srgbClr val="000000"/>
                </a:solidFill>
                <a:latin typeface="Calibri"/>
                <a:cs typeface="Calibri"/>
              </a:rPr>
              <a:t>ткроется страница авторизации. Необходимо нажать на кнопку </a:t>
            </a:r>
            <a:r>
              <a:rPr lang="ru-RU" sz="1800" b="1" i="0" dirty="0">
                <a:solidFill>
                  <a:srgbClr val="000000"/>
                </a:solidFill>
                <a:latin typeface="Calibri"/>
                <a:cs typeface="Calibri"/>
              </a:rPr>
              <a:t>ОКТА (</a:t>
            </a:r>
            <a:r>
              <a:rPr lang="ru-RU" b="1" dirty="0">
                <a:solidFill>
                  <a:srgbClr val="000000"/>
                </a:solidFill>
                <a:latin typeface="Calibri"/>
                <a:cs typeface="Calibri"/>
              </a:rPr>
              <a:t>для сотрудников </a:t>
            </a:r>
            <a:r>
              <a:rPr lang="en-US" b="1" dirty="0">
                <a:solidFill>
                  <a:srgbClr val="000000"/>
                </a:solidFill>
                <a:latin typeface="Calibri"/>
                <a:cs typeface="Calibri"/>
              </a:rPr>
              <a:t>Mars)</a:t>
            </a:r>
            <a:endParaRPr lang="ru-RU" sz="1800" b="0" i="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pic>
        <p:nvPicPr>
          <p:cNvPr id="7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4116" y="2019300"/>
            <a:ext cx="778764" cy="67970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AE1F101-6A94-02E7-D2AC-1E41C8CD61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0341" y="3604666"/>
            <a:ext cx="6220115" cy="28273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944E6D-4970-3828-DA04-87ACF66952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3EDC6C02-23E6-D98E-179E-8E696B1D50D6}"/>
              </a:ext>
            </a:extLst>
          </p:cNvPr>
          <p:cNvSpPr txBox="1"/>
          <p:nvPr/>
        </p:nvSpPr>
        <p:spPr>
          <a:xfrm>
            <a:off x="195377" y="198465"/>
            <a:ext cx="8038991" cy="457566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cs typeface="Calibri"/>
              </a:rPr>
              <a:t>Если войти не получилось</a:t>
            </a:r>
            <a:endParaRPr lang="en-US" sz="2400" b="1" i="0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F77EEA7D-F539-D9AD-4BA7-77978BB7E301}"/>
              </a:ext>
            </a:extLst>
          </p:cNvPr>
          <p:cNvSpPr txBox="1"/>
          <p:nvPr/>
        </p:nvSpPr>
        <p:spPr>
          <a:xfrm>
            <a:off x="107594" y="815096"/>
            <a:ext cx="8621736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 b="0" i="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286817" indent="-286817">
              <a:buFont typeface="Arial"/>
              <a:buChar char="•"/>
            </a:pPr>
            <a:r>
              <a:rPr lang="ru-RU" dirty="0">
                <a:solidFill>
                  <a:srgbClr val="000000"/>
                </a:solidFill>
                <a:cs typeface="Calibri"/>
              </a:rPr>
              <a:t>Появилось окно входа без домена — </a:t>
            </a:r>
            <a:r>
              <a:rPr lang="ru-RU" b="1" dirty="0">
                <a:solidFill>
                  <a:srgbClr val="000000"/>
                </a:solidFill>
                <a:cs typeface="Calibri"/>
              </a:rPr>
              <a:t>введи</a:t>
            </a:r>
            <a:r>
              <a:rPr lang="ru-RU" dirty="0">
                <a:solidFill>
                  <a:srgbClr val="000000"/>
                </a:solidFill>
                <a:cs typeface="Calibri"/>
              </a:rPr>
              <a:t> </a:t>
            </a:r>
            <a:r>
              <a:rPr lang="ru-RU" dirty="0" err="1">
                <a:solidFill>
                  <a:srgbClr val="000000"/>
                </a:solidFill>
                <a:cs typeface="Calibri"/>
              </a:rPr>
              <a:t>mars</a:t>
            </a:r>
            <a:r>
              <a:rPr lang="ru-RU" dirty="0">
                <a:solidFill>
                  <a:srgbClr val="000000"/>
                </a:solidFill>
                <a:cs typeface="Calibri"/>
              </a:rPr>
              <a:t>, свой логин и пароль</a:t>
            </a:r>
            <a:endParaRPr lang="en-US" sz="1800" b="0" i="0" u="sng" dirty="0">
              <a:solidFill>
                <a:srgbClr val="0563C1"/>
              </a:solidFill>
              <a:latin typeface="Calibri"/>
              <a:cs typeface="Calibri"/>
            </a:endParaRPr>
          </a:p>
          <a:p>
            <a:pPr marL="286817" indent="-286817">
              <a:buFont typeface="Arial"/>
              <a:buChar char="•"/>
            </a:pPr>
            <a:r>
              <a:rPr lang="ru-RU" dirty="0">
                <a:solidFill>
                  <a:srgbClr val="000000"/>
                </a:solidFill>
                <a:cs typeface="Calibri"/>
              </a:rPr>
              <a:t>Войти по-прежнему не получается — заполни </a:t>
            </a:r>
            <a:r>
              <a:rPr lang="ru-RU" dirty="0">
                <a:solidFill>
                  <a:srgbClr val="000000"/>
                </a:solidFill>
                <a:cs typeface="Calibri"/>
                <a:hlinkClick r:id="rId2"/>
              </a:rPr>
              <a:t>форму на доступ</a:t>
            </a:r>
            <a:endParaRPr lang="en-US" sz="1800" b="0" i="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" name="Номер слайда 4">
            <a:extLst>
              <a:ext uri="{FF2B5EF4-FFF2-40B4-BE49-F238E27FC236}">
                <a16:creationId xmlns:a16="http://schemas.microsoft.com/office/drawing/2014/main" id="{E23D323B-031A-B3FF-8773-A6FB50BB2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3667" y="6529121"/>
            <a:ext cx="2743200" cy="274320"/>
          </a:xfrm>
        </p:spPr>
        <p:txBody>
          <a:bodyPr wrap="square" lIns="91440" tIns="45720" rIns="91440" bIns="45720" anchor="t">
            <a:noAutofit/>
          </a:bodyPr>
          <a:lstStyle/>
          <a:p>
            <a:pPr algn="r"/>
            <a:fld id="{8A3C9E1B-5D2F-4C7A-9B6E-1F0D2C3B4A59}" type="slidenum">
              <a:rPr lang="ru-RU" sz="1200" dirty="0">
                <a:solidFill>
                  <a:srgbClr val="898989"/>
                </a:solidFill>
                <a:latin typeface="Calibri"/>
                <a:cs typeface="Calibri"/>
              </a:rPr>
              <a:t>5</a:t>
            </a:fld>
            <a:endParaRPr lang="ru-RU" sz="1200" dirty="0">
              <a:solidFill>
                <a:srgbClr val="898989"/>
              </a:solidFill>
              <a:latin typeface="Calibri"/>
              <a:cs typeface="Calibri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78C768F-DCB9-632F-BCCE-06BEA20FFF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149" y="2034497"/>
            <a:ext cx="5482851" cy="418270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1BBFD7B-483D-692E-02F0-5EE953E7DD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0536" y="2034496"/>
            <a:ext cx="5353591" cy="418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034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5377" y="198465"/>
            <a:ext cx="6993752" cy="457566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dirty="0">
                <a:solidFill>
                  <a:srgbClr val="002060"/>
                </a:solidFill>
                <a:latin typeface="Calibri"/>
                <a:cs typeface="Calibri"/>
              </a:rPr>
              <a:t>Как зайти на Веб портал </a:t>
            </a:r>
            <a:r>
              <a:rPr lang="en-US" sz="2400" b="1" i="0" dirty="0">
                <a:solidFill>
                  <a:srgbClr val="002060"/>
                </a:solidFill>
                <a:latin typeface="Calibri"/>
                <a:cs typeface="Calibri"/>
              </a:rPr>
              <a:t>Intradesk </a:t>
            </a:r>
            <a:r>
              <a:rPr lang="ru-RU" sz="2400" b="1" i="0" dirty="0">
                <a:solidFill>
                  <a:srgbClr val="002060"/>
                </a:solidFill>
                <a:latin typeface="Calibri"/>
                <a:cs typeface="Calibri"/>
              </a:rPr>
              <a:t>для партнёров</a:t>
            </a:r>
          </a:p>
        </p:txBody>
      </p:sp>
      <p:sp>
        <p:nvSpPr>
          <p:cNvPr id="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73667" y="6529121"/>
            <a:ext cx="2743200" cy="274320"/>
          </a:xfrm>
        </p:spPr>
        <p:txBody>
          <a:bodyPr wrap="square" lIns="91440" tIns="45720" rIns="91440" bIns="45720" anchor="t">
            <a:noAutofit/>
          </a:bodyPr>
          <a:lstStyle/>
          <a:p>
            <a:pPr algn="r"/>
            <a:fld id="{8A3C9E1B-5D2F-4C7A-9B6E-1F0D2C3B4A59}" type="slidenum">
              <a:rPr lang="ru-RU" sz="1200" dirty="0">
                <a:solidFill>
                  <a:srgbClr val="898989"/>
                </a:solidFill>
                <a:latin typeface="Calibri"/>
                <a:cs typeface="Calibri"/>
              </a:rPr>
              <a:t>6</a:t>
            </a:fld>
            <a:endParaRPr lang="ru-RU" sz="1200" dirty="0">
              <a:solidFill>
                <a:srgbClr val="898989"/>
              </a:solidFill>
              <a:latin typeface="Calibri"/>
              <a:cs typeface="Calibri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95377" y="1473813"/>
            <a:ext cx="6109236" cy="3109595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0" dirty="0">
                <a:solidFill>
                  <a:srgbClr val="202124"/>
                </a:solidFill>
                <a:latin typeface="Arial"/>
                <a:cs typeface="Arial"/>
              </a:rPr>
              <a:t>Бесшовный переход из </a:t>
            </a:r>
            <a:r>
              <a:rPr lang="en-US" sz="1800" b="1" i="0" dirty="0">
                <a:solidFill>
                  <a:srgbClr val="202124"/>
                </a:solidFill>
                <a:latin typeface="Arial"/>
                <a:cs typeface="Arial"/>
              </a:rPr>
              <a:t>ST </a:t>
            </a:r>
            <a:r>
              <a:rPr lang="ru-RU" sz="1800" b="1" i="0" dirty="0">
                <a:solidFill>
                  <a:srgbClr val="202124"/>
                </a:solidFill>
                <a:latin typeface="Arial"/>
                <a:cs typeface="Arial"/>
              </a:rPr>
              <a:t>Портал продуктов:</a:t>
            </a:r>
            <a:br>
              <a:rPr lang="ru-RU" sz="1800" b="1" i="0" dirty="0">
                <a:solidFill>
                  <a:srgbClr val="202124"/>
                </a:solidFill>
                <a:latin typeface="Arial"/>
                <a:cs typeface="Arial"/>
              </a:rPr>
            </a:br>
            <a:br>
              <a:rPr lang="ru-RU" sz="1800" b="1" i="0" dirty="0">
                <a:solidFill>
                  <a:srgbClr val="202124"/>
                </a:solidFill>
                <a:latin typeface="Arial"/>
                <a:cs typeface="Arial"/>
              </a:rPr>
            </a:br>
            <a:r>
              <a:rPr lang="ru-RU" sz="1800" b="0" i="0" dirty="0">
                <a:solidFill>
                  <a:srgbClr val="202124"/>
                </a:solidFill>
                <a:latin typeface="Arial"/>
                <a:cs typeface="Arial"/>
              </a:rPr>
              <a:t>Переход будет происходить без необходимости ввода логина и пароля.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 b="0" i="0" dirty="0">
              <a:solidFill>
                <a:srgbClr val="202124"/>
              </a:solidFill>
              <a:latin typeface="Arial"/>
              <a:cs typeface="Arial"/>
            </a:endParaRPr>
          </a:p>
          <a:p>
            <a:pPr marL="286512" indent="-286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ru-RU" sz="1800" b="0" i="0" dirty="0">
                <a:solidFill>
                  <a:srgbClr val="202124"/>
                </a:solidFill>
                <a:latin typeface="Arial"/>
                <a:cs typeface="Arial"/>
              </a:rPr>
              <a:t>Необходимо авторизоваться в </a:t>
            </a:r>
            <a:r>
              <a:rPr lang="en-US" sz="1800" b="0" i="0" dirty="0">
                <a:solidFill>
                  <a:srgbClr val="202124"/>
                </a:solidFill>
                <a:latin typeface="Arial"/>
                <a:cs typeface="Arial"/>
              </a:rPr>
              <a:t>ST </a:t>
            </a:r>
            <a:r>
              <a:rPr lang="ru-RU" sz="1800" b="0" i="0" dirty="0">
                <a:solidFill>
                  <a:srgbClr val="202124"/>
                </a:solidFill>
                <a:latin typeface="Arial"/>
                <a:cs typeface="Arial"/>
              </a:rPr>
              <a:t>Портал продуктов через </a:t>
            </a:r>
            <a:r>
              <a:rPr lang="en-US" sz="1800" b="0" i="0" dirty="0">
                <a:solidFill>
                  <a:srgbClr val="202124"/>
                </a:solidFill>
                <a:latin typeface="Arial"/>
                <a:cs typeface="Arial"/>
              </a:rPr>
              <a:t>SSO </a:t>
            </a:r>
            <a:r>
              <a:rPr lang="ru-RU" sz="1800" b="0" i="0" dirty="0">
                <a:solidFill>
                  <a:srgbClr val="202124"/>
                </a:solidFill>
                <a:latin typeface="Arial"/>
                <a:cs typeface="Arial"/>
              </a:rPr>
              <a:t>(логин и пароль останется без изменений)</a:t>
            </a:r>
          </a:p>
          <a:p>
            <a:pPr marL="286512" indent="-286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ru-RU" sz="1800" b="0" i="0" dirty="0">
              <a:solidFill>
                <a:srgbClr val="202124"/>
              </a:solidFill>
              <a:latin typeface="Arial"/>
              <a:cs typeface="Arial"/>
            </a:endParaRPr>
          </a:p>
          <a:p>
            <a:pPr marL="286512" indent="-286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ru-RU" sz="1800" b="0" i="0" dirty="0">
                <a:solidFill>
                  <a:srgbClr val="202124"/>
                </a:solidFill>
                <a:latin typeface="Arial"/>
                <a:cs typeface="Arial"/>
              </a:rPr>
              <a:t>Нажать на кнопку «Портал поддержки», произойдёт переход на портал </a:t>
            </a:r>
            <a:r>
              <a:rPr lang="en-US" sz="1800" b="0" i="0" dirty="0">
                <a:solidFill>
                  <a:srgbClr val="202124"/>
                </a:solidFill>
                <a:latin typeface="Arial"/>
                <a:cs typeface="Arial"/>
              </a:rPr>
              <a:t>Intradesk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95377" y="5703093"/>
            <a:ext cx="10960989" cy="628498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spc="-32" dirty="0">
                <a:solidFill>
                  <a:srgbClr val="FF0000"/>
                </a:solidFill>
                <a:latin typeface="Arial"/>
                <a:cs typeface="Arial"/>
              </a:rPr>
              <a:t>! </a:t>
            </a:r>
            <a:r>
              <a:rPr lang="ru-RU" sz="1800" b="0" i="0" dirty="0">
                <a:solidFill>
                  <a:srgbClr val="FF0000"/>
                </a:solidFill>
                <a:latin typeface="Arial"/>
                <a:cs typeface="Arial"/>
              </a:rPr>
              <a:t>В карточке сотрудника в СТ Чикаго должно быть заполнено поле «Имя участника</a:t>
            </a:r>
            <a:r>
              <a:rPr lang="en-US" sz="1800" b="0" i="0" dirty="0">
                <a:solidFill>
                  <a:srgbClr val="FF0000"/>
                </a:solidFill>
                <a:latin typeface="Arial"/>
                <a:cs typeface="Arial"/>
              </a:rPr>
              <a:t>-</a:t>
            </a:r>
            <a:r>
              <a:rPr lang="ru-RU" sz="1800" b="0" i="0" dirty="0">
                <a:solidFill>
                  <a:srgbClr val="FF0000"/>
                </a:solidFill>
                <a:latin typeface="Arial"/>
                <a:cs typeface="Arial"/>
              </a:rPr>
              <a:t>пользователя </a:t>
            </a:r>
            <a:r>
              <a:rPr lang="en-US" sz="1800" b="0" i="0" dirty="0">
                <a:solidFill>
                  <a:srgbClr val="FF0000"/>
                </a:solidFill>
                <a:latin typeface="Arial"/>
                <a:cs typeface="Arial"/>
              </a:rPr>
              <a:t>(UPN)</a:t>
            </a:r>
            <a:r>
              <a:rPr lang="ru-RU" sz="1800" b="0" i="0" dirty="0">
                <a:solidFill>
                  <a:srgbClr val="FF0000"/>
                </a:solidFill>
                <a:latin typeface="Arial"/>
                <a:cs typeface="Arial"/>
              </a:rPr>
              <a:t>», иначе авторизация будет невозможна.</a:t>
            </a:r>
          </a:p>
        </p:txBody>
      </p:sp>
      <p:pic>
        <p:nvPicPr>
          <p:cNvPr id="6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3532" y="1185466"/>
            <a:ext cx="2904744" cy="39883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5377" y="198465"/>
            <a:ext cx="6993752" cy="457566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dirty="0">
                <a:solidFill>
                  <a:srgbClr val="002060"/>
                </a:solidFill>
                <a:latin typeface="Calibri"/>
                <a:cs typeface="Calibri"/>
              </a:rPr>
              <a:t>Как зайти на Веб портал </a:t>
            </a:r>
            <a:r>
              <a:rPr lang="en-US" sz="2400" b="1" i="0" dirty="0">
                <a:solidFill>
                  <a:srgbClr val="002060"/>
                </a:solidFill>
                <a:latin typeface="Calibri"/>
                <a:cs typeface="Calibri"/>
              </a:rPr>
              <a:t>Intradesk </a:t>
            </a:r>
            <a:r>
              <a:rPr lang="ru-RU" sz="2400" b="1" i="0" dirty="0">
                <a:solidFill>
                  <a:srgbClr val="002060"/>
                </a:solidFill>
                <a:latin typeface="Calibri"/>
                <a:cs typeface="Calibri"/>
              </a:rPr>
              <a:t>для партнёров</a:t>
            </a:r>
          </a:p>
        </p:txBody>
      </p:sp>
      <p:sp>
        <p:nvSpPr>
          <p:cNvPr id="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73667" y="6529121"/>
            <a:ext cx="2743200" cy="274320"/>
          </a:xfrm>
        </p:spPr>
        <p:txBody>
          <a:bodyPr wrap="square" lIns="91440" tIns="45720" rIns="91440" bIns="45720" anchor="t">
            <a:noAutofit/>
          </a:bodyPr>
          <a:lstStyle/>
          <a:p>
            <a:pPr algn="r"/>
            <a:fld id="{8A3C9E1B-5D2F-4C7A-9B6E-1F0D2C3B4A59}" type="slidenum">
              <a:rPr lang="ru-RU" sz="1200" dirty="0">
                <a:solidFill>
                  <a:srgbClr val="898989"/>
                </a:solidFill>
                <a:latin typeface="Calibri"/>
                <a:cs typeface="Calibri"/>
              </a:rPr>
              <a:t>7</a:t>
            </a:fld>
            <a:endParaRPr lang="ru-RU" sz="1200" dirty="0">
              <a:solidFill>
                <a:srgbClr val="898989"/>
              </a:solidFill>
              <a:latin typeface="Calibri"/>
              <a:cs typeface="Calibri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95377" y="912123"/>
            <a:ext cx="9446191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0" dirty="0">
                <a:solidFill>
                  <a:srgbClr val="202124"/>
                </a:solidFill>
                <a:latin typeface="Arial"/>
                <a:cs typeface="Arial"/>
              </a:rPr>
              <a:t>Авторизация</a:t>
            </a:r>
            <a:r>
              <a:rPr lang="en-US" sz="1800" b="1" i="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lang="ru-RU" sz="1800" b="1" i="0" dirty="0">
                <a:solidFill>
                  <a:srgbClr val="202124"/>
                </a:solidFill>
                <a:latin typeface="Arial"/>
                <a:cs typeface="Arial"/>
              </a:rPr>
              <a:t>на</a:t>
            </a:r>
            <a:r>
              <a:rPr lang="en-US" sz="1800" b="1" i="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lang="ru-RU" sz="1800" b="1" i="0" dirty="0">
                <a:solidFill>
                  <a:srgbClr val="202124"/>
                </a:solidFill>
                <a:latin typeface="Arial"/>
                <a:cs typeface="Arial"/>
              </a:rPr>
              <a:t>портале</a:t>
            </a:r>
            <a:r>
              <a:rPr lang="en-US" sz="1800" b="1" i="0" dirty="0">
                <a:solidFill>
                  <a:srgbClr val="202124"/>
                </a:solidFill>
                <a:latin typeface="Arial"/>
                <a:cs typeface="Arial"/>
              </a:rPr>
              <a:t> Intradesk: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800" b="1" i="0" dirty="0">
              <a:solidFill>
                <a:srgbClr val="202124"/>
              </a:solidFill>
              <a:latin typeface="Arial"/>
              <a:cs typeface="Arial"/>
            </a:endParaRPr>
          </a:p>
          <a:p>
            <a:pPr marL="286817" indent="-286817">
              <a:buFont typeface="Arial"/>
              <a:buChar char="•"/>
            </a:pPr>
            <a:r>
              <a:rPr lang="ru-RU" sz="1800" b="0" i="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Необходимо зайти</a:t>
            </a:r>
            <a:r>
              <a:rPr lang="en-US" sz="1800" b="0" i="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0" i="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портал </a:t>
            </a:r>
            <a:r>
              <a:rPr lang="en-US" sz="1800" b="0" i="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Intradesk </a:t>
            </a:r>
            <a:r>
              <a:rPr lang="ru-RU" sz="1800" b="0" i="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ссылке: </a:t>
            </a:r>
            <a:r>
              <a:rPr lang="en-US" u="sng" dirty="0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mars.intradesk.ru</a:t>
            </a:r>
            <a:endParaRPr lang="en-US" u="sng" dirty="0">
              <a:solidFill>
                <a:srgbClr val="056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1FC04F0-7798-D91B-9695-68F4953579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1943" y="2212287"/>
            <a:ext cx="7688114" cy="393999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5377" y="198465"/>
            <a:ext cx="7293044" cy="457566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dirty="0">
                <a:solidFill>
                  <a:srgbClr val="002060"/>
                </a:solidFill>
                <a:latin typeface="Calibri"/>
                <a:cs typeface="Calibri"/>
              </a:rPr>
              <a:t>Как установить приложение </a:t>
            </a:r>
            <a:r>
              <a:rPr lang="en-US" sz="2400" b="1" i="0" dirty="0">
                <a:solidFill>
                  <a:srgbClr val="002060"/>
                </a:solidFill>
                <a:latin typeface="Calibri"/>
                <a:cs typeface="Calibri"/>
              </a:rPr>
              <a:t>Intradesk </a:t>
            </a:r>
            <a:r>
              <a:rPr lang="ru-RU" sz="2400" b="1" i="0" dirty="0">
                <a:solidFill>
                  <a:srgbClr val="002060"/>
                </a:solidFill>
                <a:latin typeface="Calibri"/>
                <a:cs typeface="Calibri"/>
              </a:rPr>
              <a:t>на смартфон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95377" y="1492252"/>
            <a:ext cx="8754917" cy="1310130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0" dirty="0">
                <a:solidFill>
                  <a:srgbClr val="202124"/>
                </a:solidFill>
                <a:latin typeface="Arial"/>
                <a:cs typeface="Arial"/>
              </a:rPr>
              <a:t>Через Google Play: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600" b="1" i="0" dirty="0">
              <a:solidFill>
                <a:srgbClr val="202124"/>
              </a:solidFill>
              <a:latin typeface="Arial"/>
              <a:cs typeface="Arial"/>
            </a:endParaRPr>
          </a:p>
          <a:p>
            <a:pPr marL="338328" indent="-33832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38277" algn="l"/>
              </a:tabLst>
            </a:pPr>
            <a:r>
              <a:rPr lang="en-US" sz="1600" b="0" i="0" dirty="0">
                <a:solidFill>
                  <a:srgbClr val="202124"/>
                </a:solidFill>
                <a:latin typeface="Calibri"/>
                <a:cs typeface="Calibri"/>
              </a:rPr>
              <a:t>1.	</a:t>
            </a:r>
            <a:r>
              <a:rPr lang="ru-RU" sz="1600" b="0" i="0" dirty="0">
                <a:solidFill>
                  <a:srgbClr val="202124"/>
                </a:solidFill>
                <a:latin typeface="Calibri"/>
                <a:cs typeface="Calibri"/>
              </a:rPr>
              <a:t>Введи название </a:t>
            </a:r>
            <a:r>
              <a:rPr lang="en-US" sz="1600" b="0" i="0" dirty="0">
                <a:solidFill>
                  <a:srgbClr val="202124"/>
                </a:solidFill>
                <a:latin typeface="Calibri"/>
                <a:cs typeface="Calibri"/>
              </a:rPr>
              <a:t>Intradesk </a:t>
            </a:r>
            <a:r>
              <a:rPr lang="ru-RU" sz="1600" b="0" i="0" dirty="0">
                <a:solidFill>
                  <a:srgbClr val="202124"/>
                </a:solidFill>
                <a:latin typeface="Calibri"/>
                <a:cs typeface="Calibri"/>
              </a:rPr>
              <a:t>в поисковую строку. Установи приложение. </a:t>
            </a:r>
          </a:p>
          <a:p>
            <a:pPr marL="338328" indent="-33832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dirty="0">
                <a:solidFill>
                  <a:srgbClr val="202124"/>
                </a:solidFill>
                <a:latin typeface="Calibri"/>
                <a:cs typeface="Calibri"/>
              </a:rPr>
              <a:t>2.    </a:t>
            </a:r>
            <a:r>
              <a:rPr lang="ru-RU" sz="1600" b="0" i="0" dirty="0">
                <a:solidFill>
                  <a:srgbClr val="202124"/>
                </a:solidFill>
                <a:latin typeface="Calibri"/>
                <a:cs typeface="Calibri"/>
              </a:rPr>
              <a:t>При установке предоставь все необходимые разрешения</a:t>
            </a:r>
          </a:p>
          <a:p>
            <a:pPr marL="338328" indent="-33832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38277" algn="l"/>
              </a:tabLst>
            </a:pPr>
            <a:r>
              <a:rPr lang="en-US" sz="1600" b="0" i="0" dirty="0">
                <a:solidFill>
                  <a:srgbClr val="202124"/>
                </a:solidFill>
                <a:latin typeface="Calibri"/>
                <a:cs typeface="Calibri"/>
              </a:rPr>
              <a:t>3.	</a:t>
            </a:r>
            <a:r>
              <a:rPr lang="ru-RU" sz="1600" b="0" i="0" dirty="0">
                <a:solidFill>
                  <a:srgbClr val="202124"/>
                </a:solidFill>
                <a:latin typeface="Calibri"/>
                <a:cs typeface="Calibri"/>
              </a:rPr>
              <a:t>Разреши автоматическое обновление приложений из Google Play (в настройках телефона)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95377" y="3398776"/>
            <a:ext cx="11669258" cy="1584831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0" dirty="0">
                <a:solidFill>
                  <a:srgbClr val="202124"/>
                </a:solidFill>
                <a:latin typeface="Arial"/>
                <a:cs typeface="Arial"/>
              </a:rPr>
              <a:t>По прямой ссылке (</a:t>
            </a:r>
            <a:r>
              <a:rPr lang="ru-RU" sz="1600" b="1" i="0" u="sng" dirty="0">
                <a:solidFill>
                  <a:srgbClr val="FF0000"/>
                </a:solidFill>
                <a:latin typeface="Arial"/>
                <a:cs typeface="Arial"/>
              </a:rPr>
              <a:t>Не рекомендуется</a:t>
            </a:r>
            <a:r>
              <a:rPr lang="ru-RU" sz="1600" b="1" i="0" dirty="0">
                <a:solidFill>
                  <a:srgbClr val="FF0000"/>
                </a:solidFill>
                <a:latin typeface="Arial"/>
                <a:cs typeface="Arial"/>
              </a:rPr>
              <a:t>. Использовать только при отсутствии Google Play на оборудовании</a:t>
            </a:r>
            <a:r>
              <a:rPr lang="en-US" sz="1600" b="1" i="0" dirty="0">
                <a:solidFill>
                  <a:srgbClr val="202124"/>
                </a:solidFill>
                <a:latin typeface="Arial"/>
                <a:cs typeface="Arial"/>
              </a:rPr>
              <a:t>):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800" b="1" i="0" dirty="0">
              <a:solidFill>
                <a:srgbClr val="202124"/>
              </a:solidFill>
              <a:latin typeface="Arial"/>
              <a:cs typeface="Arial"/>
            </a:endParaRPr>
          </a:p>
          <a:p>
            <a:pPr marL="338328" indent="-33832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38277" algn="l"/>
              </a:tabLst>
            </a:pPr>
            <a:r>
              <a:rPr lang="en-US" sz="1600" b="0" i="0" dirty="0">
                <a:solidFill>
                  <a:srgbClr val="202124"/>
                </a:solidFill>
                <a:latin typeface="Calibri"/>
                <a:cs typeface="Calibri"/>
              </a:rPr>
              <a:t>1.	</a:t>
            </a:r>
            <a:r>
              <a:rPr lang="ru-RU" sz="1600" b="0" i="0" dirty="0">
                <a:solidFill>
                  <a:srgbClr val="202124"/>
                </a:solidFill>
                <a:latin typeface="Calibri"/>
                <a:cs typeface="Calibri"/>
              </a:rPr>
              <a:t>Нажми на </a:t>
            </a:r>
            <a:r>
              <a:rPr lang="ru-RU" sz="1600" b="0" i="0" u="sng" dirty="0">
                <a:solidFill>
                  <a:srgbClr val="0563C1"/>
                </a:solidFill>
                <a:latin typeface="Calibri"/>
                <a:cs typeface="Calibri"/>
                <a:hlinkClick r:id="rId2"/>
              </a:rPr>
              <a:t>ССЫЛКУ</a:t>
            </a:r>
            <a:r>
              <a:rPr lang="ru-RU" sz="1600" b="0" i="0" dirty="0">
                <a:solidFill>
                  <a:srgbClr val="202124"/>
                </a:solidFill>
                <a:latin typeface="Calibri"/>
                <a:cs typeface="Calibri"/>
              </a:rPr>
              <a:t>. Разреши скачивание пакета установки (файл с расширением </a:t>
            </a:r>
            <a:r>
              <a:rPr lang="en-US" sz="1600" b="0" i="0" dirty="0">
                <a:solidFill>
                  <a:srgbClr val="202124"/>
                </a:solidFill>
                <a:latin typeface="Calibri"/>
                <a:cs typeface="Calibri"/>
              </a:rPr>
              <a:t>apk).</a:t>
            </a:r>
          </a:p>
          <a:p>
            <a:pPr marL="338328" indent="-33832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38277" algn="l"/>
              </a:tabLst>
            </a:pPr>
            <a:r>
              <a:rPr lang="en-US" sz="1600" b="0" i="0" dirty="0">
                <a:solidFill>
                  <a:srgbClr val="202124"/>
                </a:solidFill>
                <a:latin typeface="Calibri"/>
                <a:cs typeface="Calibri"/>
              </a:rPr>
              <a:t>2.	</a:t>
            </a:r>
            <a:r>
              <a:rPr lang="ru-RU" sz="1600" b="0" i="0" dirty="0">
                <a:solidFill>
                  <a:srgbClr val="202124"/>
                </a:solidFill>
                <a:latin typeface="Calibri"/>
                <a:cs typeface="Calibri"/>
              </a:rPr>
              <a:t>Запусти установку через «Установщик пакетов» (найти скачанный файл и запустить его).</a:t>
            </a:r>
          </a:p>
          <a:p>
            <a:pPr marL="338328" indent="-33832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38277" algn="l"/>
              </a:tabLst>
            </a:pPr>
            <a:r>
              <a:rPr lang="en-US" sz="1600" b="0" i="0" dirty="0">
                <a:solidFill>
                  <a:srgbClr val="202124"/>
                </a:solidFill>
                <a:latin typeface="Calibri"/>
                <a:cs typeface="Calibri"/>
              </a:rPr>
              <a:t>3.	</a:t>
            </a:r>
            <a:r>
              <a:rPr lang="ru-RU" sz="1600" b="0" i="0" dirty="0">
                <a:solidFill>
                  <a:srgbClr val="202124"/>
                </a:solidFill>
                <a:latin typeface="Calibri"/>
                <a:cs typeface="Calibri"/>
              </a:rPr>
              <a:t>Разреши установку из недостоверного источника, если телефон попросит это сделать.</a:t>
            </a:r>
          </a:p>
          <a:p>
            <a:pPr marL="338328" indent="-33832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38277" algn="l"/>
              </a:tabLst>
            </a:pPr>
            <a:r>
              <a:rPr lang="en-US" sz="1600" b="0" i="0" dirty="0">
                <a:solidFill>
                  <a:srgbClr val="202124"/>
                </a:solidFill>
                <a:latin typeface="Calibri"/>
                <a:cs typeface="Calibri"/>
              </a:rPr>
              <a:t>4.	</a:t>
            </a:r>
            <a:r>
              <a:rPr lang="ru-RU" sz="1600" b="0" i="0" dirty="0">
                <a:solidFill>
                  <a:srgbClr val="202124"/>
                </a:solidFill>
                <a:latin typeface="Calibri"/>
                <a:cs typeface="Calibri"/>
              </a:rPr>
              <a:t>Кликни на иконку приложения, выбери «Установить»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445295" y="6517538"/>
            <a:ext cx="2743200" cy="274320"/>
          </a:xfrm>
        </p:spPr>
        <p:txBody>
          <a:bodyPr wrap="square" lIns="91440" tIns="45720" rIns="91440" bIns="45720" anchor="t">
            <a:noAutofit/>
          </a:bodyPr>
          <a:lstStyle/>
          <a:p>
            <a:pPr algn="r"/>
            <a:fld id="{8A3C9E1B-5D2F-4C7A-9B6E-1F0D2C3B4A59}" type="slidenum">
              <a:rPr lang="ru-RU" sz="1200" dirty="0">
                <a:solidFill>
                  <a:srgbClr val="898989"/>
                </a:solidFill>
                <a:latin typeface="Calibri"/>
                <a:cs typeface="Calibri"/>
              </a:rPr>
              <a:t>8</a:t>
            </a:fld>
            <a:endParaRPr lang="ru-RU" sz="1200" dirty="0">
              <a:solidFill>
                <a:srgbClr val="898989"/>
              </a:solidFill>
              <a:latin typeface="Calibri"/>
              <a:cs typeface="Calibri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95377" y="5606948"/>
            <a:ext cx="11996623" cy="365760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dirty="0">
                <a:solidFill>
                  <a:srgbClr val="FF0000"/>
                </a:solidFill>
                <a:latin typeface="Calibri"/>
                <a:cs typeface="Calibri"/>
              </a:rPr>
              <a:t>! </a:t>
            </a:r>
            <a:r>
              <a:rPr lang="ru-RU" sz="1800" b="1" i="0" dirty="0">
                <a:solidFill>
                  <a:srgbClr val="FF0000"/>
                </a:solidFill>
                <a:latin typeface="Calibri"/>
                <a:cs typeface="Calibri"/>
              </a:rPr>
              <a:t>Авторизация (вход) в приложение осуществляется через Мобильную торговлю (МТ), без ввода логина и пароля</a:t>
            </a:r>
          </a:p>
        </p:txBody>
      </p:sp>
      <p:sp>
        <p:nvSpPr>
          <p:cNvPr id="7" name="Выноска: прямоугольник 7"/>
          <p:cNvSpPr/>
          <p:nvPr/>
        </p:nvSpPr>
        <p:spPr>
          <a:xfrm>
            <a:off x="8502396" y="4078224"/>
            <a:ext cx="2763012" cy="361188"/>
          </a:xfrm>
          <a:prstGeom prst="wedgeRectCallout">
            <a:avLst>
              <a:gd name="adj1" fmla="val -63518"/>
              <a:gd name="adj2" fmla="val 90682"/>
            </a:avLst>
          </a:prstGeom>
          <a:noFill/>
          <a:ln w="12700" cap="flat">
            <a:solidFill>
              <a:srgbClr val="0070C0"/>
            </a:solidFill>
            <a:prstDash val="solid"/>
            <a:miter lim="1000000"/>
          </a:ln>
        </p:spPr>
        <p:txBody>
          <a:bodyPr wrap="square" lIns="91440" tIns="45720" rIns="91440" bIns="45720" rtlCol="0" anchor="ctr"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dirty="0">
                <a:solidFill>
                  <a:srgbClr val="0070C0"/>
                </a:solidFill>
                <a:latin typeface="Calibri"/>
                <a:cs typeface="Calibri"/>
              </a:rPr>
              <a:t>так нужно, не беспокойся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5377" y="198465"/>
            <a:ext cx="8329495" cy="457566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dirty="0">
                <a:solidFill>
                  <a:srgbClr val="002060"/>
                </a:solidFill>
                <a:latin typeface="Calibri"/>
                <a:cs typeface="Calibri"/>
              </a:rPr>
              <a:t>Как авторизоваться в приложении </a:t>
            </a:r>
            <a:r>
              <a:rPr lang="en-US" sz="2400" b="1" i="0" dirty="0">
                <a:solidFill>
                  <a:srgbClr val="002060"/>
                </a:solidFill>
                <a:latin typeface="Calibri"/>
                <a:cs typeface="Calibri"/>
              </a:rPr>
              <a:t>Intradesk </a:t>
            </a:r>
            <a:r>
              <a:rPr lang="ru-RU" sz="2400" b="1" i="0" dirty="0">
                <a:solidFill>
                  <a:srgbClr val="002060"/>
                </a:solidFill>
                <a:latin typeface="Calibri"/>
                <a:cs typeface="Calibri"/>
              </a:rPr>
              <a:t>на смартфоне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5209" y="2001268"/>
            <a:ext cx="7462017" cy="2773705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0" dirty="0">
                <a:solidFill>
                  <a:srgbClr val="202124"/>
                </a:solidFill>
                <a:latin typeface="Arial"/>
                <a:cs typeface="Arial"/>
              </a:rPr>
              <a:t>Бесшовный переход из </a:t>
            </a:r>
            <a:r>
              <a:rPr lang="en-US" sz="1600" b="1" i="0" dirty="0">
                <a:solidFill>
                  <a:srgbClr val="202124"/>
                </a:solidFill>
                <a:latin typeface="Arial"/>
                <a:cs typeface="Arial"/>
              </a:rPr>
              <a:t>ST </a:t>
            </a:r>
            <a:r>
              <a:rPr lang="ru-RU" sz="1600" b="1" i="0" dirty="0">
                <a:solidFill>
                  <a:srgbClr val="202124"/>
                </a:solidFill>
                <a:latin typeface="Arial"/>
                <a:cs typeface="Arial"/>
              </a:rPr>
              <a:t>Мобильная торговля (МТ):</a:t>
            </a:r>
            <a:br>
              <a:rPr lang="ru-RU" sz="1600" b="1" i="0" dirty="0">
                <a:solidFill>
                  <a:srgbClr val="202124"/>
                </a:solidFill>
                <a:latin typeface="Arial"/>
                <a:cs typeface="Arial"/>
              </a:rPr>
            </a:br>
            <a:br>
              <a:rPr lang="ru-RU" sz="1600" b="1" i="0" dirty="0">
                <a:solidFill>
                  <a:srgbClr val="202124"/>
                </a:solidFill>
                <a:latin typeface="Arial"/>
                <a:cs typeface="Arial"/>
              </a:rPr>
            </a:br>
            <a:r>
              <a:rPr lang="ru-RU" sz="1600" b="0" i="0" dirty="0">
                <a:solidFill>
                  <a:srgbClr val="202124"/>
                </a:solidFill>
                <a:latin typeface="Arial"/>
                <a:cs typeface="Arial"/>
              </a:rPr>
              <a:t>Переход будет происходить без необходимости ввода логина и пароля.</a:t>
            </a:r>
            <a:br>
              <a:rPr lang="ru-RU" sz="1600" b="0" i="0" dirty="0">
                <a:solidFill>
                  <a:srgbClr val="202124"/>
                </a:solidFill>
                <a:latin typeface="Arial"/>
                <a:cs typeface="Arial"/>
              </a:rPr>
            </a:br>
            <a:br>
              <a:rPr lang="ru-RU" sz="1600" b="0" i="0" dirty="0">
                <a:solidFill>
                  <a:srgbClr val="202124"/>
                </a:solidFill>
                <a:latin typeface="Arial"/>
                <a:cs typeface="Arial"/>
              </a:rPr>
            </a:br>
            <a:r>
              <a:rPr lang="ru-RU" sz="1600" b="0" i="0" dirty="0">
                <a:solidFill>
                  <a:srgbClr val="202124"/>
                </a:solidFill>
                <a:latin typeface="Arial"/>
                <a:cs typeface="Arial"/>
              </a:rPr>
              <a:t>В приложении МТ необходимо нажать на кнопку «</a:t>
            </a:r>
            <a:r>
              <a:rPr lang="ru-RU" sz="1600" b="1" i="0" dirty="0">
                <a:solidFill>
                  <a:srgbClr val="202124"/>
                </a:solidFill>
                <a:latin typeface="Arial"/>
                <a:cs typeface="Arial"/>
              </a:rPr>
              <a:t>Открыть портал поддержки</a:t>
            </a:r>
            <a:r>
              <a:rPr lang="ru-RU" sz="1600" b="0" i="0" dirty="0">
                <a:solidFill>
                  <a:srgbClr val="202124"/>
                </a:solidFill>
                <a:latin typeface="Arial"/>
                <a:cs typeface="Arial"/>
              </a:rPr>
              <a:t>», произойдёт переход в приложение </a:t>
            </a:r>
            <a:r>
              <a:rPr lang="en-US" sz="1600" b="0" i="0" dirty="0">
                <a:solidFill>
                  <a:srgbClr val="202124"/>
                </a:solidFill>
                <a:latin typeface="Arial"/>
                <a:cs typeface="Arial"/>
              </a:rPr>
              <a:t>Intradesk </a:t>
            </a:r>
            <a:r>
              <a:rPr lang="ru-RU" sz="1600" b="0" i="0" dirty="0">
                <a:solidFill>
                  <a:srgbClr val="202124"/>
                </a:solidFill>
                <a:latin typeface="Arial"/>
                <a:cs typeface="Arial"/>
              </a:rPr>
              <a:t>под тем же сотрудником, что и в МТ.</a:t>
            </a:r>
            <a:br>
              <a:rPr lang="ru-RU" sz="1600" b="0" i="0" dirty="0">
                <a:solidFill>
                  <a:srgbClr val="202124"/>
                </a:solidFill>
                <a:latin typeface="Arial"/>
                <a:cs typeface="Arial"/>
              </a:rPr>
            </a:br>
            <a:br>
              <a:rPr lang="ru-RU" sz="1600" b="0" i="0" dirty="0">
                <a:solidFill>
                  <a:srgbClr val="202124"/>
                </a:solidFill>
                <a:latin typeface="Arial"/>
                <a:cs typeface="Arial"/>
              </a:rPr>
            </a:br>
            <a:br>
              <a:rPr lang="ru-RU" sz="1600" b="0" i="0" dirty="0">
                <a:solidFill>
                  <a:srgbClr val="202124"/>
                </a:solidFill>
                <a:latin typeface="Arial"/>
                <a:cs typeface="Arial"/>
              </a:rPr>
            </a:br>
            <a:r>
              <a:rPr lang="ru-RU" sz="1600" b="0" i="0" dirty="0">
                <a:solidFill>
                  <a:srgbClr val="FF0000"/>
                </a:solidFill>
                <a:latin typeface="Arial"/>
                <a:cs typeface="Arial"/>
              </a:rPr>
              <a:t>В карточке сотрудника в СТ Чикаго должно быть заполнено поле «Имя участника</a:t>
            </a:r>
            <a:r>
              <a:rPr lang="en-US" sz="1600" b="0" i="0" dirty="0">
                <a:solidFill>
                  <a:srgbClr val="FF0000"/>
                </a:solidFill>
                <a:latin typeface="Arial"/>
                <a:cs typeface="Arial"/>
              </a:rPr>
              <a:t>-</a:t>
            </a:r>
            <a:r>
              <a:rPr lang="ru-RU" sz="1600" b="0" i="0" dirty="0">
                <a:solidFill>
                  <a:srgbClr val="FF0000"/>
                </a:solidFill>
                <a:latin typeface="Arial"/>
                <a:cs typeface="Arial"/>
              </a:rPr>
              <a:t>пользователя (</a:t>
            </a:r>
            <a:r>
              <a:rPr lang="en-US" sz="1600" b="0" i="0" dirty="0">
                <a:solidFill>
                  <a:srgbClr val="FF0000"/>
                </a:solidFill>
                <a:latin typeface="Arial"/>
                <a:cs typeface="Arial"/>
              </a:rPr>
              <a:t>UPN)</a:t>
            </a:r>
            <a:r>
              <a:rPr lang="ru-RU" sz="1600" b="0" i="0" dirty="0">
                <a:solidFill>
                  <a:srgbClr val="FF0000"/>
                </a:solidFill>
                <a:latin typeface="Arial"/>
                <a:cs typeface="Arial"/>
              </a:rPr>
              <a:t>», иначе авторизация будет невозможна.</a:t>
            </a:r>
          </a:p>
        </p:txBody>
      </p:sp>
      <p:pic>
        <p:nvPicPr>
          <p:cNvPr id="4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8120" y="1123188"/>
            <a:ext cx="3255264" cy="5000244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95377" y="750427"/>
            <a:ext cx="6504906" cy="396850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0" i="0" dirty="0">
                <a:solidFill>
                  <a:srgbClr val="FF0000"/>
                </a:solidFill>
                <a:latin typeface="Arial"/>
                <a:cs typeface="Arial"/>
              </a:rPr>
              <a:t>! Приложение </a:t>
            </a:r>
            <a:r>
              <a:rPr lang="en-US" sz="2000" b="0" i="0" dirty="0">
                <a:solidFill>
                  <a:srgbClr val="FF0000"/>
                </a:solidFill>
                <a:latin typeface="Arial"/>
                <a:cs typeface="Arial"/>
              </a:rPr>
              <a:t>intradesk </a:t>
            </a:r>
            <a:r>
              <a:rPr lang="ru-RU" sz="2000" b="0" i="0" dirty="0">
                <a:solidFill>
                  <a:srgbClr val="FF0000"/>
                </a:solidFill>
                <a:latin typeface="Arial"/>
                <a:cs typeface="Arial"/>
              </a:rPr>
              <a:t>должно быть установлено !</a:t>
            </a:r>
          </a:p>
        </p:txBody>
      </p:sp>
      <p:sp>
        <p:nvSpPr>
          <p:cNvPr id="6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445295" y="6544970"/>
            <a:ext cx="2743200" cy="274320"/>
          </a:xfrm>
        </p:spPr>
        <p:txBody>
          <a:bodyPr wrap="square" lIns="91440" tIns="45720" rIns="91440" bIns="45720" anchor="t">
            <a:noAutofit/>
          </a:bodyPr>
          <a:lstStyle/>
          <a:p>
            <a:pPr algn="r"/>
            <a:fld id="{8A3C9E1B-5D2F-4C7A-9B6E-1F0D2C3B4A59}" type="slidenum">
              <a:rPr lang="ru-RU" sz="1200" dirty="0">
                <a:solidFill>
                  <a:srgbClr val="898989"/>
                </a:solidFill>
                <a:latin typeface="Calibri"/>
                <a:cs typeface="Calibri"/>
              </a:rPr>
              <a:t>9</a:t>
            </a:fld>
            <a:endParaRPr lang="ru-RU" sz="1200" dirty="0">
              <a:solidFill>
                <a:srgbClr val="898989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965</Words>
  <Application>Microsoft Office PowerPoint</Application>
  <PresentationFormat>Widescreen</PresentationFormat>
  <Paragraphs>123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Замена портала поддержки СТ на портал Intradesk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Спасибо за внимание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Замена портала поддержки СТ на портал Intradesk</dc:title>
  <dc:subject/>
  <dc:creator>Levickiy, Yuri (Contractor)</dc:creator>
  <cp:keywords/>
  <dc:description>generated using python-pptx</dc:description>
  <cp:lastModifiedBy>Егор Пономарёв</cp:lastModifiedBy>
  <cp:revision>3</cp:revision>
  <dcterms:created xsi:type="dcterms:W3CDTF">2023-11-09T12:10:19Z</dcterms:created>
  <dcterms:modified xsi:type="dcterms:W3CDTF">2026-09-16T12:11:26Z</dcterms:modified>
  <cp:category/>
</cp:coreProperties>
</file>