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5" r:id="rId2"/>
    <p:sldId id="350" r:id="rId3"/>
    <p:sldId id="347" r:id="rId4"/>
    <p:sldId id="269" r:id="rId5"/>
    <p:sldId id="348" r:id="rId6"/>
    <p:sldId id="261" r:id="rId7"/>
    <p:sldId id="351" r:id="rId8"/>
    <p:sldId id="352" r:id="rId9"/>
    <p:sldId id="359" r:id="rId10"/>
    <p:sldId id="353" r:id="rId11"/>
    <p:sldId id="360" r:id="rId12"/>
    <p:sldId id="363" r:id="rId13"/>
    <p:sldId id="361" r:id="rId14"/>
    <p:sldId id="362" r:id="rId15"/>
    <p:sldId id="349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86F0"/>
    <a:srgbClr val="16324F"/>
    <a:srgbClr val="72AAFF"/>
    <a:srgbClr val="FF5050"/>
    <a:srgbClr val="FF7C80"/>
    <a:srgbClr val="E5F0FF"/>
    <a:srgbClr val="9BC3FF"/>
    <a:srgbClr val="C1DAFF"/>
    <a:srgbClr val="FAFB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B31ED4-EAD1-4648-8086-900AA2E3CCA9}" v="1" dt="2026-09-14T13:04:42.2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4"/>
  </p:normalViewPr>
  <p:slideViewPr>
    <p:cSldViewPr snapToGrid="0">
      <p:cViewPr varScale="1">
        <p:scale>
          <a:sx n="111" d="100"/>
          <a:sy n="111" d="100"/>
        </p:scale>
        <p:origin x="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A439D-2DF4-4C64-90E9-B8942F1E5806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4EBAE-F49B-4B09-89F5-6B6B74CB8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270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13681D76-CF52-0594-5F6F-51E4B4661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:notes">
            <a:extLst>
              <a:ext uri="{FF2B5EF4-FFF2-40B4-BE49-F238E27FC236}">
                <a16:creationId xmlns:a16="http://schemas.microsoft.com/office/drawing/2014/main" id="{889917F7-69E9-7FFB-C9B0-5486A1C1E5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5:notes">
            <a:extLst>
              <a:ext uri="{FF2B5EF4-FFF2-40B4-BE49-F238E27FC236}">
                <a16:creationId xmlns:a16="http://schemas.microsoft.com/office/drawing/2014/main" id="{43072F05-3C41-AD98-A8F4-E946C2ED78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9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2B757E61-2977-44A4-6735-F6C8753F0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5:notes">
            <a:extLst>
              <a:ext uri="{FF2B5EF4-FFF2-40B4-BE49-F238E27FC236}">
                <a16:creationId xmlns:a16="http://schemas.microsoft.com/office/drawing/2014/main" id="{6B50DFFC-D7EF-BE4A-0BB5-EE28CFCC0A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5:notes">
            <a:extLst>
              <a:ext uri="{FF2B5EF4-FFF2-40B4-BE49-F238E27FC236}">
                <a16:creationId xmlns:a16="http://schemas.microsoft.com/office/drawing/2014/main" id="{A1AE2133-759B-D8F1-239C-FAC7D6173C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865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4EBAE-F49B-4B09-89F5-6B6B74CB844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75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72CDC-A564-2BF0-8F3E-D9DAE4A64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34F57A4-FCD7-24B0-3619-ADDBF21EE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B1A185F-74F8-FFA7-62D7-BE802B62E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038AFB-0766-4074-80F3-4DF75F7E1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4EBAE-F49B-4B09-89F5-6B6B74CB844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0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4B92-E81F-5070-9B47-0EF785D44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C817DFB-2A17-6867-1A5D-4F7B94B17E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80FBD6F-FE3B-47A8-894D-ECEEF6F28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D65C50-E430-2455-4ED3-F8872FF79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4EBAE-F49B-4B09-89F5-6B6B74CB844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075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9B990-77E9-8329-48F1-E43C56728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35A1B-B300-6F76-AAFA-25711A735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0675E-1E80-9F9F-30F8-4016ADA05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A852F-D591-097E-4368-E4F267BD80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08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281F8-6703-3462-BA9F-87F47FA1A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151ECC-6E28-5037-07E4-D6289A399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3B05A-390F-6C54-52F6-95804286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85E66-1436-9673-88E1-2E036158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35BCC-79FF-F517-081E-C614A30A2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82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61476-E43A-2AAA-ABA2-2B52BAFB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EEA70-62A9-0FBA-A69F-326CB107FE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A3203-C5B7-1D53-4898-03240DD5C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B2786-D709-EDA2-AB38-F5E3077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AD38C-04A5-963F-29FA-133776725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654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687316-A351-61FF-55D1-DFE32C1B9C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4FC3C-D1E6-842C-0BC7-83D1DA356C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36F0F-37B3-766D-2746-E525F233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205E1-4288-F67E-A020-4949D28A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4220-BAB5-4AC0-4995-D3292B1A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42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80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38929-6849-F3A3-340D-DBEC41B50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042AF-CECF-E3C7-3F12-9991673C7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E4327-BD50-7989-7D54-BA8743AF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C2FC2-72DE-59BE-BC00-9446340A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F3EB4-767D-8BCE-3538-3D4FA2BB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57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65869-F365-DC73-6736-B0CD679BE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95EBB-C9DF-A924-7A99-243B547F2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0B82A-A2B8-77CE-5C36-737DA022B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EB1F7-6007-8917-C937-F57DFA3A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80747-6E39-0441-5438-42DD6A8D2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A5E5-2B71-E1AA-7949-E45EF79E7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301DE-3E75-7B5A-E5B2-374515DDE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8BA84-AD51-2BED-ECA7-8DADEC73D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FC572-E3B4-703E-9AC3-46639373D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E5F47-4208-4B74-ABBB-44B02252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E9C57-8010-DE61-C047-94FD878C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3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A65B9-C3F7-2115-288E-C052C4786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6337D-C4ED-AA1A-94D2-30156853F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C6960-7D8E-8672-1E30-7EA22365DD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896C0-41B0-B77A-47B0-35A32FE012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53809-476C-8923-05E8-B47AD94B5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12D5D-3860-A275-0515-9507BB90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F5D33-24E6-43D0-D5F0-5A3A5B3D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D7E436-15E7-EC42-54CC-86A952B8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45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BBCAA-54E9-AD17-6A16-FA4C631C0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626143-C2E6-8B00-D582-6DFB9BB6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93BD1-0F6A-3088-04B0-ADB3D50D9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1D64B0-AAB1-E77F-BDE6-CD978266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82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98488E-CCAB-705D-B13E-65FD1CC0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8D0C95-D389-FEE9-7B8A-375D3601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F6EA1-CA32-3E9B-3848-D10C57A9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4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4407-03CE-CDA5-5EA7-B46AC123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2040-1B6D-FD18-3257-332D1ADF6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09D39-3E76-9DA4-C6B4-F399CB3FA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FFDAA-C9FE-ECD9-600A-162BB118A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85019-3F2E-8DA5-2C9A-D2E1A0BE0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F1D69-C003-7CFA-64A0-257F856C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22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F095-237D-B42C-B005-21420C60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7E1045-80EE-E2F6-8696-B8348B4418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D5EEEF-2735-5D86-72DD-42AD35477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35AA3-8C99-D732-9944-5D504DFC2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D0B9D-8EE8-C70D-AF13-1E2E205E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3C074-66DE-B5EC-2CA9-55EC2ACE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3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2F5481-6E4D-A055-D9D2-076543E0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EDF93-0CD3-4D05-635E-24250362A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00447-BA5D-35D9-64B1-09FA8C83F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F6B02F-AD60-491A-9F62-632BC48533C0}" type="datetimeFigureOut">
              <a:rPr lang="ru-RU" smtClean="0"/>
              <a:t>15.09.2026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9CD4F-03B3-F0B7-027C-ADBB65164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ABAE0-8A31-4076-3D02-57B411CBD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1C6672-8A0D-4A19-81EE-512CB85A71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4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sv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vitaliy.sukhoroslov@effem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lina.pogodina@effem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rchir.cloud-effem.com/portal/c2a/address/permament_mar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vitaliy.sukhoroslov@effem.com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ars.animotech.ru/posm?term=600013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rina.eterevskova@effem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66A3A-C6A5-201A-C9DC-68A806040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AAF34-0DC9-5484-57C0-65A819DB6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60243"/>
            <a:ext cx="6029632" cy="1757917"/>
          </a:xfr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ars Centra" pitchFamily="2" charset="0"/>
                <a:cs typeface="Verdana"/>
                <a:sym typeface="Verdana"/>
              </a:rPr>
              <a:t>Загрузка адресной программы по ДМП </a:t>
            </a: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ea typeface="Mars Centra" pitchFamily="2" charset="0"/>
                <a:cs typeface="Verdana"/>
                <a:sym typeface="Verdana"/>
              </a:rPr>
              <a:t>в</a:t>
            </a: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ars Centra" pitchFamily="2" charset="0"/>
                <a:cs typeface="Verdana"/>
                <a:sym typeface="Verdana"/>
              </a:rPr>
              <a:t> </a:t>
            </a:r>
            <a:r>
              <a:rPr lang="en-US" sz="4000" b="1" dirty="0">
                <a:solidFill>
                  <a:srgbClr val="247BFF"/>
                </a:solidFill>
                <a:latin typeface="+mj-lt"/>
                <a:ea typeface="Mars Centra" pitchFamily="2" charset="0"/>
                <a:cs typeface="Verdana"/>
                <a:sym typeface="Verdana"/>
              </a:rPr>
              <a:t>MERCH IR</a:t>
            </a:r>
            <a:r>
              <a:rPr lang="ru-RU" sz="4000" b="1" dirty="0">
                <a:solidFill>
                  <a:srgbClr val="247BFF"/>
                </a:solidFill>
                <a:latin typeface="+mj-lt"/>
                <a:ea typeface="Mars Centra" pitchFamily="2" charset="0"/>
                <a:cs typeface="Verdana"/>
                <a:sym typeface="Verdana"/>
              </a:rPr>
              <a:t> </a:t>
            </a:r>
            <a:r>
              <a:rPr lang="en-US" sz="4000" b="1" dirty="0">
                <a:solidFill>
                  <a:srgbClr val="247BFF"/>
                </a:solidFill>
                <a:latin typeface="+mj-lt"/>
                <a:ea typeface="Mars Centra" pitchFamily="2" charset="0"/>
                <a:cs typeface="Verdana"/>
                <a:sym typeface="Verdana"/>
              </a:rPr>
              <a:t>WEB</a:t>
            </a: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ars Centr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603E8-1EB5-77C7-05A2-A10B32E527BD}"/>
              </a:ext>
            </a:extLst>
          </p:cNvPr>
          <p:cNvSpPr txBox="1"/>
          <p:nvPr/>
        </p:nvSpPr>
        <p:spPr>
          <a:xfrm>
            <a:off x="760446" y="3651403"/>
            <a:ext cx="3724275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>
                <a:solidFill>
                  <a:srgbClr val="3F3F3F"/>
                </a:solidFill>
                <a:latin typeface="+mj-lt"/>
                <a:ea typeface="Mars Centra"/>
                <a:cs typeface="Verdana"/>
                <a:sym typeface="Verdana"/>
              </a:rPr>
              <a:t>Инструкция по работе для сотрудников Марс </a:t>
            </a:r>
            <a:r>
              <a:rPr lang="en-US" sz="1600">
                <a:solidFill>
                  <a:srgbClr val="3F3F3F"/>
                </a:solidFill>
                <a:latin typeface="+mj-lt"/>
                <a:ea typeface="Mars Centra"/>
                <a:cs typeface="Verdana"/>
                <a:sym typeface="Verdana"/>
              </a:rPr>
              <a:t>PN</a:t>
            </a:r>
            <a:endParaRPr lang="ru-RU" sz="1600">
              <a:latin typeface="+mj-lt"/>
              <a:ea typeface="Mars Centra" pitchFamily="2" charset="0"/>
            </a:endParaRPr>
          </a:p>
        </p:txBody>
      </p:sp>
      <p:pic>
        <p:nvPicPr>
          <p:cNvPr id="7" name="Google Shape;464;g2562f1e12ce_0_1">
            <a:extLst>
              <a:ext uri="{FF2B5EF4-FFF2-40B4-BE49-F238E27FC236}">
                <a16:creationId xmlns:a16="http://schemas.microsoft.com/office/drawing/2014/main" id="{E36DC2F3-C456-C5A3-0253-2E3A924DC96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80" t="88892" r="78437" b="1064"/>
          <a:stretch/>
        </p:blipFill>
        <p:spPr>
          <a:xfrm>
            <a:off x="304800" y="5697802"/>
            <a:ext cx="2577925" cy="68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3ECED4D2-E5F6-BB0E-AF82-16D196386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3" b="98456" l="5469" r="90000">
                        <a14:foregroundMark x1="31719" y1="2831" x2="36563" y2="2831"/>
                        <a14:foregroundMark x1="79844" y1="9653" x2="83594" y2="38224"/>
                        <a14:foregroundMark x1="83594" y1="38224" x2="91563" y2="57014"/>
                        <a14:foregroundMark x1="91563" y1="57014" x2="90469" y2="82239"/>
                        <a14:foregroundMark x1="90469" y1="82239" x2="84063" y2="91377"/>
                        <a14:foregroundMark x1="84063" y1="91377" x2="62103" y2="97329"/>
                        <a14:foregroundMark x1="46971" y1="94742" x2="15313" y2="86873"/>
                        <a14:foregroundMark x1="15313" y1="86873" x2="6250" y2="80309"/>
                        <a14:foregroundMark x1="6250" y1="80309" x2="5469" y2="53668"/>
                        <a14:foregroundMark x1="5469" y1="53668" x2="11875" y2="47619"/>
                        <a14:foregroundMark x1="11875" y1="47619" x2="12969" y2="47233"/>
                        <a14:foregroundMark x1="41094" y1="93308" x2="46242" y2="94795"/>
                        <a14:foregroundMark x1="62127" y1="97631" x2="82031" y2="92535"/>
                        <a14:foregroundMark x1="40156" y1="10296" x2="48906" y2="9910"/>
                        <a14:foregroundMark x1="40625" y1="8752" x2="49219" y2="8880"/>
                        <a14:foregroundMark x1="57915" y1="95740" x2="61094" y2="96139"/>
                        <a14:foregroundMark x1="44688" y1="94080" x2="47266" y2="94404"/>
                        <a14:foregroundMark x1="62295" y1="96845" x2="64375" y2="98069"/>
                        <a14:foregroundMark x1="61094" y1="96139" x2="62052" y2="96703"/>
                        <a14:foregroundMark x1="53438" y1="9653" x2="69688" y2="8108"/>
                        <a14:backgroundMark x1="46875" y1="94852" x2="57344" y2="96396"/>
                        <a14:backgroundMark x1="57344" y1="96396" x2="48438" y2="97040"/>
                        <a14:backgroundMark x1="58750" y1="97040" x2="58906" y2="98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1996" y="967972"/>
            <a:ext cx="4054204" cy="4922056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204603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B389-982E-BF54-CC5B-77DC15B1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D481BBA-0A34-2953-BCE0-96FDFE9A5287}"/>
              </a:ext>
            </a:extLst>
          </p:cNvPr>
          <p:cNvSpPr txBox="1"/>
          <p:nvPr/>
        </p:nvSpPr>
        <p:spPr>
          <a:xfrm>
            <a:off x="640080" y="1691103"/>
            <a:ext cx="10596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3.1. </a:t>
            </a:r>
            <a:r>
              <a:rPr lang="ru-RU" dirty="0"/>
              <a:t>Если необходимо продлить адресную программу, то следует изменить поле «Дата окончания АП», все остальные поля оставляем как есть.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5C976-BE0E-188A-6797-3E6760019A45}"/>
              </a:ext>
            </a:extLst>
          </p:cNvPr>
          <p:cNvSpPr txBox="1"/>
          <p:nvPr/>
        </p:nvSpPr>
        <p:spPr>
          <a:xfrm>
            <a:off x="640080" y="11164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Сценарий 1 - П</a:t>
            </a:r>
            <a:r>
              <a:rPr lang="en-US" sz="2000" b="1" dirty="0" err="1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родлить</a:t>
            </a:r>
            <a:r>
              <a:rPr lang="en-US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/</a:t>
            </a:r>
            <a:r>
              <a:rPr lang="en-US" sz="2000" b="1" dirty="0" err="1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изменить</a:t>
            </a:r>
            <a:r>
              <a:rPr lang="ru-RU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текущую АП</a:t>
            </a:r>
            <a:endParaRPr lang="en-US" sz="1400" dirty="0">
              <a:solidFill>
                <a:srgbClr val="4086F0"/>
              </a:solidFill>
              <a:latin typeface="Aptos Display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E9D086-B8AD-7C88-6A26-D93A5610E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779025"/>
            <a:ext cx="8809900" cy="457200"/>
          </a:xfrm>
          <a:prstGeom prst="rect">
            <a:avLst/>
          </a:prstGeom>
        </p:spPr>
      </p:pic>
      <p:sp>
        <p:nvSpPr>
          <p:cNvPr id="30" name="Text 0">
            <a:extLst>
              <a:ext uri="{FF2B5EF4-FFF2-40B4-BE49-F238E27FC236}">
                <a16:creationId xmlns:a16="http://schemas.microsoft.com/office/drawing/2014/main" id="{8E77F71A-D3AD-7EE3-2BA6-EFC257930263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32" name="Google Shape;293;p7">
            <a:extLst>
              <a:ext uri="{FF2B5EF4-FFF2-40B4-BE49-F238E27FC236}">
                <a16:creationId xmlns:a16="http://schemas.microsoft.com/office/drawing/2014/main" id="{AEB0F7F7-8541-724B-64AF-3E19B17B8F27}"/>
              </a:ext>
            </a:extLst>
          </p:cNvPr>
          <p:cNvSpPr/>
          <p:nvPr/>
        </p:nvSpPr>
        <p:spPr>
          <a:xfrm>
            <a:off x="7422068" y="2666200"/>
            <a:ext cx="2027912" cy="625591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C4828F96-A50F-4F2A-2095-A2C803988CC3}"/>
              </a:ext>
            </a:extLst>
          </p:cNvPr>
          <p:cNvSpPr/>
          <p:nvPr/>
        </p:nvSpPr>
        <p:spPr>
          <a:xfrm>
            <a:off x="640080" y="3600788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Правила</a:t>
            </a:r>
            <a:r>
              <a:rPr lang="en-US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по</a:t>
            </a:r>
            <a:r>
              <a:rPr lang="en-US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датам</a:t>
            </a:r>
            <a:r>
              <a:rPr lang="ru-RU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адресной программы:</a:t>
            </a:r>
            <a:endParaRPr lang="en-US" dirty="0">
              <a:latin typeface="Aptos Display"/>
            </a:endParaRP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241E9B8D-934D-4884-115C-FAD16222B355}"/>
              </a:ext>
            </a:extLst>
          </p:cNvPr>
          <p:cNvSpPr/>
          <p:nvPr/>
        </p:nvSpPr>
        <p:spPr>
          <a:xfrm>
            <a:off x="704333" y="4332308"/>
            <a:ext cx="9939181" cy="1021833"/>
          </a:xfrm>
          <a:prstGeom prst="roundRect">
            <a:avLst>
              <a:gd name="adj" fmla="val 7407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171A4130-7603-07E5-E1A5-EB9F6604ED40}"/>
              </a:ext>
            </a:extLst>
          </p:cNvPr>
          <p:cNvSpPr/>
          <p:nvPr/>
        </p:nvSpPr>
        <p:spPr>
          <a:xfrm>
            <a:off x="1865022" y="4591374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Если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адресная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программа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уже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идёт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старт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в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прошлом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), у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неё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можно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менять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только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дату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окончания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 </a:t>
            </a:r>
            <a:endParaRPr lang="ru-RU" sz="1600" dirty="0">
              <a:solidFill>
                <a:srgbClr val="1B2733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Если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изменить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старт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адресной программы возникнет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ошибка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при загрузке данных.</a:t>
            </a:r>
            <a:endParaRPr lang="en-US" sz="1600" dirty="0">
              <a:latin typeface="Aptos Display"/>
            </a:endParaRPr>
          </a:p>
        </p:txBody>
      </p:sp>
      <p:pic>
        <p:nvPicPr>
          <p:cNvPr id="53" name="Graphic 25" descr="Badge 1 with solid fill">
            <a:extLst>
              <a:ext uri="{FF2B5EF4-FFF2-40B4-BE49-F238E27FC236}">
                <a16:creationId xmlns:a16="http://schemas.microsoft.com/office/drawing/2014/main" id="{D30A8ACC-57D0-1357-AAC8-D63EEBB584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3726" y="4532884"/>
            <a:ext cx="663266" cy="663266"/>
          </a:xfrm>
          <a:prstGeom prst="rect">
            <a:avLst/>
          </a:prstGeom>
        </p:spPr>
      </p:pic>
      <p:sp>
        <p:nvSpPr>
          <p:cNvPr id="55" name="Shape 7">
            <a:extLst>
              <a:ext uri="{FF2B5EF4-FFF2-40B4-BE49-F238E27FC236}">
                <a16:creationId xmlns:a16="http://schemas.microsoft.com/office/drawing/2014/main" id="{1416C258-4394-2208-2E46-B677B5541234}"/>
              </a:ext>
            </a:extLst>
          </p:cNvPr>
          <p:cNvSpPr/>
          <p:nvPr/>
        </p:nvSpPr>
        <p:spPr>
          <a:xfrm>
            <a:off x="704333" y="5521656"/>
            <a:ext cx="9939181" cy="787593"/>
          </a:xfrm>
          <a:prstGeom prst="roundRect">
            <a:avLst>
              <a:gd name="adj" fmla="val 7407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57" name="Text 11">
            <a:extLst>
              <a:ext uri="{FF2B5EF4-FFF2-40B4-BE49-F238E27FC236}">
                <a16:creationId xmlns:a16="http://schemas.microsoft.com/office/drawing/2014/main" id="{E2342391-F170-EB50-C4EE-57EB05784163}"/>
              </a:ext>
            </a:extLst>
          </p:cNvPr>
          <p:cNvSpPr/>
          <p:nvPr/>
        </p:nvSpPr>
        <p:spPr>
          <a:xfrm>
            <a:off x="1865022" y="5684555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Дата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окончания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действует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до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конца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указанного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дня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(23:59:59).</a:t>
            </a:r>
            <a:endParaRPr lang="en-US" sz="1600" dirty="0">
              <a:latin typeface="Aptos Display"/>
            </a:endParaRPr>
          </a:p>
        </p:txBody>
      </p:sp>
      <p:pic>
        <p:nvPicPr>
          <p:cNvPr id="50" name="Graphic 23" descr="Badge with solid fill">
            <a:extLst>
              <a:ext uri="{FF2B5EF4-FFF2-40B4-BE49-F238E27FC236}">
                <a16:creationId xmlns:a16="http://schemas.microsoft.com/office/drawing/2014/main" id="{B221C832-F279-9ABD-4B50-5CF3ABC6F9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726" y="5604653"/>
            <a:ext cx="663266" cy="66326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4AA84C6-08C1-A288-50C9-F44CE1B16E9E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5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439C-3FBA-CEAD-184C-D393BED78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BD81605-9DA9-38B6-ABE8-148C03E2C4FD}"/>
              </a:ext>
            </a:extLst>
          </p:cNvPr>
          <p:cNvSpPr txBox="1"/>
          <p:nvPr/>
        </p:nvSpPr>
        <p:spPr>
          <a:xfrm>
            <a:off x="640080" y="1691103"/>
            <a:ext cx="1059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3.2. </a:t>
            </a:r>
            <a:r>
              <a:rPr lang="ru-RU" dirty="0"/>
              <a:t>Спускаемся вниз </a:t>
            </a:r>
            <a:r>
              <a:rPr lang="en-US" dirty="0"/>
              <a:t>Excel </a:t>
            </a:r>
            <a:r>
              <a:rPr lang="ru-RU" dirty="0"/>
              <a:t>файла и добавляем строки, заполняем все поля, поле </a:t>
            </a:r>
            <a:r>
              <a:rPr lang="en-US" b="1" dirty="0">
                <a:solidFill>
                  <a:srgbClr val="4086F0"/>
                </a:solidFill>
              </a:rPr>
              <a:t>SYSTEM_ID</a:t>
            </a:r>
            <a:r>
              <a:rPr lang="ru-RU" b="1" dirty="0">
                <a:solidFill>
                  <a:srgbClr val="4086F0"/>
                </a:solidFill>
              </a:rPr>
              <a:t> оставляем пустым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064F9-1CBF-CE67-7A8D-7272131C8A28}"/>
              </a:ext>
            </a:extLst>
          </p:cNvPr>
          <p:cNvSpPr txBox="1"/>
          <p:nvPr/>
        </p:nvSpPr>
        <p:spPr>
          <a:xfrm>
            <a:off x="640080" y="11164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Сценарий 2 - Добавить новые точки в АП</a:t>
            </a:r>
            <a:endParaRPr lang="en-US" sz="2000" b="1" dirty="0">
              <a:solidFill>
                <a:srgbClr val="4086F0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0" name="Text 0">
            <a:extLst>
              <a:ext uri="{FF2B5EF4-FFF2-40B4-BE49-F238E27FC236}">
                <a16:creationId xmlns:a16="http://schemas.microsoft.com/office/drawing/2014/main" id="{8343B74A-A06D-5640-B0DE-8A7FDA31BFDD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18670ADB-15D9-2930-D279-CA665F4F39AC}"/>
              </a:ext>
            </a:extLst>
          </p:cNvPr>
          <p:cNvSpPr/>
          <p:nvPr/>
        </p:nvSpPr>
        <p:spPr>
          <a:xfrm>
            <a:off x="640080" y="4435377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Правила</a:t>
            </a:r>
            <a:r>
              <a:rPr lang="en-US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по</a:t>
            </a:r>
            <a:r>
              <a:rPr lang="en-US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датам</a:t>
            </a:r>
            <a:r>
              <a:rPr lang="ru-RU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адресной программы:</a:t>
            </a:r>
            <a:endParaRPr lang="en-US" dirty="0">
              <a:latin typeface="Aptos Display"/>
            </a:endParaRPr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3F48BF59-A37C-A813-3546-A3AC31DE07F8}"/>
              </a:ext>
            </a:extLst>
          </p:cNvPr>
          <p:cNvSpPr/>
          <p:nvPr/>
        </p:nvSpPr>
        <p:spPr>
          <a:xfrm>
            <a:off x="704333" y="5166897"/>
            <a:ext cx="9939181" cy="1021833"/>
          </a:xfrm>
          <a:prstGeom prst="roundRect">
            <a:avLst>
              <a:gd name="adj" fmla="val 7407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9CF6AE86-04C1-CAE5-4709-6DB808DE1C21}"/>
              </a:ext>
            </a:extLst>
          </p:cNvPr>
          <p:cNvSpPr/>
          <p:nvPr/>
        </p:nvSpPr>
        <p:spPr>
          <a:xfrm>
            <a:off x="1865022" y="5425963"/>
            <a:ext cx="8586917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5000"/>
              </a:lnSpc>
            </a:pP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Если вы добавляете новые точки в АП, то дата начала АП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должна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быть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позже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сегодняшнего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дня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, и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наче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импорт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будет с ошибкой</a:t>
            </a:r>
            <a:r>
              <a:rPr lang="en-US" sz="16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>
              <a:latin typeface="Aptos Display"/>
            </a:endParaRPr>
          </a:p>
        </p:txBody>
      </p:sp>
      <p:pic>
        <p:nvPicPr>
          <p:cNvPr id="53" name="Graphic 25" descr="Badge 1 with solid fill">
            <a:extLst>
              <a:ext uri="{FF2B5EF4-FFF2-40B4-BE49-F238E27FC236}">
                <a16:creationId xmlns:a16="http://schemas.microsoft.com/office/drawing/2014/main" id="{CB16E5ED-DC0C-0F3B-4A23-81120C350D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26" y="5367473"/>
            <a:ext cx="663266" cy="66326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955CD4E8-AC83-6698-83C6-405D366246F0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379460-9820-1A4C-DBD4-9C9E61775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39" y="2596500"/>
            <a:ext cx="7597798" cy="1463167"/>
          </a:xfrm>
          <a:prstGeom prst="rect">
            <a:avLst/>
          </a:prstGeom>
        </p:spPr>
      </p:pic>
      <p:sp>
        <p:nvSpPr>
          <p:cNvPr id="6" name="Google Shape;293;p7">
            <a:extLst>
              <a:ext uri="{FF2B5EF4-FFF2-40B4-BE49-F238E27FC236}">
                <a16:creationId xmlns:a16="http://schemas.microsoft.com/office/drawing/2014/main" id="{F758AA1D-EBBE-E0C2-A679-130E5EB904CA}"/>
              </a:ext>
            </a:extLst>
          </p:cNvPr>
          <p:cNvSpPr/>
          <p:nvPr/>
        </p:nvSpPr>
        <p:spPr>
          <a:xfrm>
            <a:off x="723339" y="2997041"/>
            <a:ext cx="1141683" cy="1062626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7104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8025C3-7489-046F-FE47-953FACCA40FF}"/>
              </a:ext>
            </a:extLst>
          </p:cNvPr>
          <p:cNvSpPr txBox="1"/>
          <p:nvPr/>
        </p:nvSpPr>
        <p:spPr>
          <a:xfrm>
            <a:off x="640080" y="1691103"/>
            <a:ext cx="1059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3.2.1. ВАЖНО! Проверка дубликатов.</a:t>
            </a:r>
            <a:endParaRPr lang="ru-RU" b="1" dirty="0">
              <a:solidFill>
                <a:srgbClr val="4086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9654C-525C-FD48-3B54-703E15A00413}"/>
              </a:ext>
            </a:extLst>
          </p:cNvPr>
          <p:cNvSpPr txBox="1"/>
          <p:nvPr/>
        </p:nvSpPr>
        <p:spPr>
          <a:xfrm>
            <a:off x="640080" y="111640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Сценарий 2 - Добавить новые точки в АП</a:t>
            </a:r>
            <a:endParaRPr lang="en-US" sz="2000" b="1" dirty="0">
              <a:solidFill>
                <a:srgbClr val="4086F0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C81881BA-700F-EAFB-A212-576A07290B75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BFF842-CCEB-877B-B80A-EBAF6A4AC45B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0AC9CA-36F0-D132-555B-A753C371DBA7}"/>
              </a:ext>
            </a:extLst>
          </p:cNvPr>
          <p:cNvSpPr txBox="1"/>
          <p:nvPr/>
        </p:nvSpPr>
        <p:spPr>
          <a:xfrm>
            <a:off x="723339" y="2235024"/>
            <a:ext cx="11218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Логика проверки: </a:t>
            </a:r>
          </a:p>
          <a:p>
            <a:pPr marL="342900" indent="-342900">
              <a:buAutoNum type="arabicPeriod"/>
            </a:pPr>
            <a:r>
              <a:rPr lang="ru-RU" dirty="0"/>
              <a:t>Ищем пересечения в текущей </a:t>
            </a:r>
            <a:r>
              <a:rPr lang="en-US" dirty="0"/>
              <a:t>A</a:t>
            </a:r>
            <a:r>
              <a:rPr lang="ru-RU" dirty="0"/>
              <a:t>П и новой АП по паре код </a:t>
            </a:r>
            <a:r>
              <a:rPr lang="ru-RU" dirty="0" err="1"/>
              <a:t>точки+артикул</a:t>
            </a:r>
            <a:r>
              <a:rPr lang="ru-RU" dirty="0"/>
              <a:t> оборудования.</a:t>
            </a:r>
          </a:p>
          <a:p>
            <a:pPr marL="342900" indent="-342900">
              <a:buAutoNum type="arabicPeriod"/>
            </a:pPr>
            <a:r>
              <a:rPr lang="ru-RU" dirty="0"/>
              <a:t>Если при этом даты текущей АП и новой АП пересекаются, необходимо отдать заявку на уточнение, подсветить пересечения.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318BDA-1B37-CFC0-4EF6-545C26C56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39" y="3609942"/>
            <a:ext cx="8161727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26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5DBF0-B39B-4C45-428D-EFB9C2987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411B47-0495-AEF0-7314-E8FC288E5331}"/>
              </a:ext>
            </a:extLst>
          </p:cNvPr>
          <p:cNvSpPr txBox="1"/>
          <p:nvPr/>
        </p:nvSpPr>
        <p:spPr>
          <a:xfrm>
            <a:off x="640080" y="111640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086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Сценарий 3 - Удалить точки из АП</a:t>
            </a:r>
            <a:endParaRPr lang="en-US" sz="2000" b="1" dirty="0">
              <a:solidFill>
                <a:srgbClr val="4086F0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  <a:p>
            <a:endParaRPr lang="en-US" sz="2000" b="1" dirty="0">
              <a:solidFill>
                <a:srgbClr val="4086F0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0" name="Text 0">
            <a:extLst>
              <a:ext uri="{FF2B5EF4-FFF2-40B4-BE49-F238E27FC236}">
                <a16:creationId xmlns:a16="http://schemas.microsoft.com/office/drawing/2014/main" id="{8B67D166-FDBE-54A3-CF04-B1893F1ACC82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9816AB7-230E-E372-9AB5-5633ADFDA490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A5986-6B08-510D-60A6-3AAFADDF31BD}"/>
              </a:ext>
            </a:extLst>
          </p:cNvPr>
          <p:cNvSpPr txBox="1"/>
          <p:nvPr/>
        </p:nvSpPr>
        <p:spPr>
          <a:xfrm>
            <a:off x="640080" y="3074930"/>
            <a:ext cx="1059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3.</a:t>
            </a:r>
            <a:r>
              <a:rPr lang="en-US" b="1" dirty="0">
                <a:solidFill>
                  <a:srgbClr val="16324F"/>
                </a:solidFill>
              </a:rPr>
              <a:t>3</a:t>
            </a:r>
            <a:r>
              <a:rPr lang="ru-RU" dirty="0"/>
              <a:t>. Необходимо полностью удалить строку, адресная программа по точке будет окончена в дату, когда вы внесли изменения.</a:t>
            </a:r>
          </a:p>
        </p:txBody>
      </p:sp>
    </p:spTree>
    <p:extLst>
      <p:ext uri="{BB962C8B-B14F-4D97-AF65-F5344CB8AC3E}">
        <p14:creationId xmlns:p14="http://schemas.microsoft.com/office/powerpoint/2010/main" val="20681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30A71-3ED0-552E-3C92-64BC383C7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39CE9E4-C23B-21CE-7910-868CE0937570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6FFB95-DEAD-A319-6DE3-98646D170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00200"/>
            <a:ext cx="10891520" cy="26867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E2174F-F88A-D57E-4B3C-6E0F9C70A619}"/>
              </a:ext>
            </a:extLst>
          </p:cNvPr>
          <p:cNvSpPr txBox="1"/>
          <p:nvPr/>
        </p:nvSpPr>
        <p:spPr>
          <a:xfrm>
            <a:off x="640080" y="1691103"/>
            <a:ext cx="809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ШАГ 4</a:t>
            </a:r>
            <a:r>
              <a:rPr lang="ru-RU" dirty="0"/>
              <a:t>. Заходим в нужный раздел с оборудованием и загружаем новую адресную программу. Необходимо нажать на кнопку </a:t>
            </a:r>
            <a:r>
              <a:rPr lang="ru-RU" b="1" dirty="0">
                <a:solidFill>
                  <a:srgbClr val="4086F0"/>
                </a:solidFill>
              </a:rPr>
              <a:t>«Импорт </a:t>
            </a:r>
            <a:r>
              <a:rPr lang="en-US" b="1" dirty="0">
                <a:solidFill>
                  <a:srgbClr val="4086F0"/>
                </a:solidFill>
              </a:rPr>
              <a:t>Excel</a:t>
            </a:r>
            <a:r>
              <a:rPr lang="ru-RU" b="1" dirty="0">
                <a:solidFill>
                  <a:srgbClr val="4086F0"/>
                </a:solidFill>
              </a:rPr>
              <a:t>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5F244-E469-9E9B-6537-31D2690149DF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Google Shape;293;p7">
            <a:extLst>
              <a:ext uri="{FF2B5EF4-FFF2-40B4-BE49-F238E27FC236}">
                <a16:creationId xmlns:a16="http://schemas.microsoft.com/office/drawing/2014/main" id="{3F6BBC7B-47CD-0B33-E784-040EDF424F34}"/>
              </a:ext>
            </a:extLst>
          </p:cNvPr>
          <p:cNvSpPr/>
          <p:nvPr/>
        </p:nvSpPr>
        <p:spPr>
          <a:xfrm>
            <a:off x="8774431" y="3457575"/>
            <a:ext cx="1377950" cy="328588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3147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F0C7-3977-8A83-F27D-7DC3BE67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942D5B0-62D5-9EDA-FA93-67A08C0763E1}"/>
              </a:ext>
            </a:extLst>
          </p:cNvPr>
          <p:cNvSpPr/>
          <p:nvPr/>
        </p:nvSpPr>
        <p:spPr>
          <a:xfrm>
            <a:off x="640080" y="45720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Уведомления системы</a:t>
            </a:r>
            <a:endParaRPr lang="en-US" sz="3400">
              <a:latin typeface="Aptos Display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19CD3F5-D8DE-7674-38A5-641F3C3AA950}"/>
              </a:ext>
            </a:extLst>
          </p:cNvPr>
          <p:cNvSpPr/>
          <p:nvPr/>
        </p:nvSpPr>
        <p:spPr>
          <a:xfrm>
            <a:off x="640080" y="11887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sz="1600" dirty="0">
                <a:solidFill>
                  <a:srgbClr val="1B2733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 импорте система уведомит об успешной загрузке или ошибках.</a:t>
            </a:r>
            <a:endParaRPr lang="en-US" sz="1600" dirty="0">
              <a:latin typeface="Aptos Display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3CCEA3-58CE-7CD4-9007-BD3112674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772" y="2754141"/>
            <a:ext cx="4274929" cy="10866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80C402-AB0B-D702-870D-E90136773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77" y="2625134"/>
            <a:ext cx="3574046" cy="3023874"/>
          </a:xfrm>
          <a:prstGeom prst="rect">
            <a:avLst/>
          </a:prstGeom>
        </p:spPr>
      </p:pic>
      <p:pic>
        <p:nvPicPr>
          <p:cNvPr id="16" name="Graphic 15" descr="Badge Cross with solid fill">
            <a:extLst>
              <a:ext uri="{FF2B5EF4-FFF2-40B4-BE49-F238E27FC236}">
                <a16:creationId xmlns:a16="http://schemas.microsoft.com/office/drawing/2014/main" id="{D383CFE0-3DD4-590F-A929-56A72B6BF8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8420" y="1737360"/>
            <a:ext cx="815345" cy="815345"/>
          </a:xfrm>
          <a:prstGeom prst="rect">
            <a:avLst/>
          </a:prstGeom>
        </p:spPr>
      </p:pic>
      <p:pic>
        <p:nvPicPr>
          <p:cNvPr id="20" name="Graphic 19" descr="Badge Tick1 with solid fill">
            <a:extLst>
              <a:ext uri="{FF2B5EF4-FFF2-40B4-BE49-F238E27FC236}">
                <a16:creationId xmlns:a16="http://schemas.microsoft.com/office/drawing/2014/main" id="{B3885CF3-3FFE-CA52-26CE-1172FD0AAE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6994" y="1737360"/>
            <a:ext cx="815345" cy="8153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88E780-FFFB-C67E-BACF-7D416263F32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7140" b="6005"/>
          <a:stretch>
            <a:fillRect/>
          </a:stretch>
        </p:blipFill>
        <p:spPr>
          <a:xfrm>
            <a:off x="3456616" y="2625134"/>
            <a:ext cx="3076110" cy="3023874"/>
          </a:xfrm>
          <a:prstGeom prst="rect">
            <a:avLst/>
          </a:prstGeom>
        </p:spPr>
      </p:pic>
      <p:sp>
        <p:nvSpPr>
          <p:cNvPr id="7" name="Shape 17">
            <a:extLst>
              <a:ext uri="{FF2B5EF4-FFF2-40B4-BE49-F238E27FC236}">
                <a16:creationId xmlns:a16="http://schemas.microsoft.com/office/drawing/2014/main" id="{44C8AF50-9B7F-62A4-CA60-78D82CC06C8F}"/>
              </a:ext>
            </a:extLst>
          </p:cNvPr>
          <p:cNvSpPr/>
          <p:nvPr/>
        </p:nvSpPr>
        <p:spPr>
          <a:xfrm>
            <a:off x="275477" y="5717458"/>
            <a:ext cx="5643716" cy="683342"/>
          </a:xfrm>
          <a:prstGeom prst="roundRect">
            <a:avLst>
              <a:gd name="adj" fmla="val 2336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r>
              <a:rPr lang="ru-RU" sz="1200" b="1" dirty="0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Ошибка при загрузке может возникать:</a:t>
            </a:r>
          </a:p>
          <a:p>
            <a:pPr marL="342900" indent="-342900">
              <a:buAutoNum type="arabicPeriod"/>
            </a:pPr>
            <a:r>
              <a:rPr lang="ru-RU" sz="1200" b="1" dirty="0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Некорректные даты</a:t>
            </a:r>
          </a:p>
          <a:p>
            <a:pPr marL="342900" indent="-342900">
              <a:buAutoNum type="arabicPeriod"/>
            </a:pPr>
            <a:r>
              <a:rPr lang="ru-RU" sz="1200" b="1" dirty="0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Оборудования нет в </a:t>
            </a:r>
            <a:r>
              <a:rPr lang="ru-RU" sz="1200" b="1" dirty="0" err="1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Аниматеке</a:t>
            </a:r>
            <a:r>
              <a:rPr lang="ru-RU" sz="1200" b="1" dirty="0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 или оборудование заведено некорректно.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BEE3DF-1835-AD0C-072D-800AEF9677BC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16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16324F"/>
                </a:solidFill>
                <a:latin typeface="+mj-lt"/>
                <a:ea typeface="Century Schoolbook" pitchFamily="34" charset="-122"/>
                <a:cs typeface="Century Schoolbook" pitchFamily="34" charset="-120"/>
              </a:rPr>
              <a:t>Чек-лист перед импортом</a:t>
            </a:r>
            <a:endParaRPr lang="en-US" sz="3400">
              <a:solidFill>
                <a:srgbClr val="16324F"/>
              </a:solidFill>
              <a:latin typeface="+mj-lt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6766560" cy="4892040"/>
          </a:xfrm>
          <a:prstGeom prst="roundRect">
            <a:avLst>
              <a:gd name="adj" fmla="val 1869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01600" dist="38100" dir="5400000" algn="bl" rotWithShape="0">
              <a:srgbClr val="9FB2C4">
                <a:alpha val="35000"/>
              </a:srgbClr>
            </a:outerShdw>
          </a:effectLst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14400" y="1801368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5F0FF"/>
          </a:solidFill>
          <a:ln w="19050">
            <a:solidFill>
              <a:srgbClr val="9BC3FF"/>
            </a:solidFill>
            <a:prstDash val="solid"/>
          </a:ln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8013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7A45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✓</a:t>
            </a:r>
            <a:endParaRPr lang="en-US" sz="2000">
              <a:latin typeface="Aptos Display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54480" y="1737360"/>
            <a:ext cx="5669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Работаю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с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файлом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нужного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раздела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: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промо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постоянное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постоянное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сети</a:t>
            </a:r>
            <a:endParaRPr lang="en-US" sz="1500" dirty="0">
              <a:latin typeface="Aptos Display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14400" y="26974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5F0FF"/>
          </a:solidFill>
          <a:ln w="19050">
            <a:solidFill>
              <a:srgbClr val="9BC3FF"/>
            </a:solidFill>
            <a:prstDash val="solid"/>
          </a:ln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2697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7A45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✓</a:t>
            </a:r>
            <a:endParaRPr lang="en-US" sz="2000">
              <a:latin typeface="Aptos Display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54480" y="2633472"/>
            <a:ext cx="5669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system_id у существующих </a:t>
            </a:r>
            <a:r>
              <a:rPr lang="en-US" sz="150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</a:t>
            </a:r>
            <a:r>
              <a:rPr lang="en-US" sz="150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не</a:t>
            </a:r>
            <a:r>
              <a:rPr lang="en-US" sz="150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удалял и не менял</a:t>
            </a:r>
            <a:endParaRPr lang="en-US" sz="1500">
              <a:latin typeface="Aptos Display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14400" y="3593592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5F0FF"/>
          </a:solidFill>
          <a:ln w="19050">
            <a:solidFill>
              <a:srgbClr val="9BC3FF"/>
            </a:solidFill>
            <a:prstDash val="solid"/>
          </a:ln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14400" y="3593592"/>
            <a:ext cx="4572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7A45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✓</a:t>
            </a:r>
            <a:endParaRPr lang="en-US" sz="2000">
              <a:latin typeface="Aptos Display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54480" y="3529584"/>
            <a:ext cx="5669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активных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АП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не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изменял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дату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начала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правил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только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окончание</a:t>
            </a:r>
            <a:endParaRPr lang="en-US" sz="1500" dirty="0">
              <a:latin typeface="Aptos Display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14400" y="4489704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5F0FF"/>
          </a:solidFill>
          <a:ln w="19050">
            <a:solidFill>
              <a:srgbClr val="9BC3FF"/>
            </a:solidFill>
            <a:prstDash val="solid"/>
          </a:ln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44897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7A45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✓</a:t>
            </a:r>
            <a:endParaRPr lang="en-US" sz="2000">
              <a:latin typeface="Aptos Display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54480" y="4425696"/>
            <a:ext cx="5669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новых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без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600" dirty="0" err="1">
                <a:effectLst/>
                <a:latin typeface="Aptos Display"/>
              </a:rPr>
              <a:t>system_id</a:t>
            </a:r>
            <a:r>
              <a:rPr lang="ru-RU" sz="1600" dirty="0">
                <a:effectLst/>
                <a:latin typeface="Aptos Display"/>
              </a:rPr>
              <a:t> 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старт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в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будущем</a:t>
            </a:r>
            <a:endParaRPr lang="en-US" sz="1500" dirty="0">
              <a:latin typeface="Aptos Display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14400" y="5385816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5F0FF"/>
          </a:solidFill>
          <a:ln w="19050">
            <a:solidFill>
              <a:srgbClr val="9BC3FF"/>
            </a:solidFill>
            <a:prstDash val="solid"/>
          </a:ln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14400" y="53858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7A45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✓</a:t>
            </a:r>
            <a:endParaRPr lang="en-US" sz="2000">
              <a:latin typeface="Aptos Display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54480" y="5321808"/>
            <a:ext cx="5669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Удалённые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строки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это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программы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которые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нужно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закрыть</a:t>
            </a:r>
            <a:endParaRPr lang="en-US" sz="1500" dirty="0">
              <a:latin typeface="Aptos Display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635240" y="1463040"/>
            <a:ext cx="3913632" cy="4892040"/>
          </a:xfrm>
          <a:prstGeom prst="roundRect">
            <a:avLst>
              <a:gd name="adj" fmla="val 2336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909560" y="173736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После импорта</a:t>
            </a:r>
            <a:endParaRPr lang="en-US" sz="200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909560" y="2286000"/>
            <a:ext cx="342900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Если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есть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ошибка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система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укажет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строку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Исправьте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её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и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загрузите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заново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ru-RU" sz="1500" dirty="0">
              <a:solidFill>
                <a:srgbClr val="16324F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5000"/>
              </a:lnSpc>
            </a:pPr>
            <a:endParaRPr lang="ru-RU" sz="1500" dirty="0">
              <a:solidFill>
                <a:srgbClr val="16324F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5000"/>
              </a:lnSpc>
            </a:pPr>
            <a: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Для самопроверки после импорта файла с изменениями можно повторно выгрузить файл и проверить актуальную АП.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500" b="1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Вопросы</a:t>
            </a:r>
            <a:r>
              <a:rPr lang="en-US" sz="1500" b="1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vitaliy.sukhoroslov@effem.com</a:t>
            </a:r>
            <a:b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</a:br>
            <a:r>
              <a:rPr lang="en-US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alina.pogodina@effem.com</a:t>
            </a:r>
            <a:br>
              <a:rPr lang="ru-RU" sz="1500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</a:br>
            <a:endParaRPr lang="en-US" sz="1500" dirty="0">
              <a:solidFill>
                <a:srgbClr val="16324F"/>
              </a:solidFill>
              <a:latin typeface="Aptos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17">
            <a:extLst>
              <a:ext uri="{FF2B5EF4-FFF2-40B4-BE49-F238E27FC236}">
                <a16:creationId xmlns:a16="http://schemas.microsoft.com/office/drawing/2014/main" id="{CC5EEFDE-56D6-357E-848E-F11AF3C62EEC}"/>
              </a:ext>
            </a:extLst>
          </p:cNvPr>
          <p:cNvSpPr/>
          <p:nvPr/>
        </p:nvSpPr>
        <p:spPr>
          <a:xfrm>
            <a:off x="8577674" y="4822375"/>
            <a:ext cx="3122713" cy="1118773"/>
          </a:xfrm>
          <a:prstGeom prst="roundRect">
            <a:avLst>
              <a:gd name="adj" fmla="val 2336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5" name="Google Shape;407;p15">
            <a:extLst>
              <a:ext uri="{FF2B5EF4-FFF2-40B4-BE49-F238E27FC236}">
                <a16:creationId xmlns:a16="http://schemas.microsoft.com/office/drawing/2014/main" id="{87E805D4-7FEA-1BB2-5253-5A49C81EE6B3}"/>
              </a:ext>
            </a:extLst>
          </p:cNvPr>
          <p:cNvSpPr/>
          <p:nvPr/>
        </p:nvSpPr>
        <p:spPr>
          <a:xfrm>
            <a:off x="658368" y="640362"/>
            <a:ext cx="8997101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1546EF"/>
              </a:buClr>
              <a:buSzPts val="4800"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Куда загружать адресные программы по ДМП</a:t>
            </a: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4A1F8BD-F3C4-1AFA-82AB-CE670A7ABCDF}"/>
              </a:ext>
            </a:extLst>
          </p:cNvPr>
          <p:cNvSpPr/>
          <p:nvPr/>
        </p:nvSpPr>
        <p:spPr>
          <a:xfrm>
            <a:off x="658368" y="1486986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Адресные программы загружаются на портале 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MERCH IR WEB.</a:t>
            </a:r>
          </a:p>
          <a:p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Merch IR WEB→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меню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«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Загрузка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целей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» →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карточка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«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Адресная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программа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по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ДМП»</a:t>
            </a:r>
            <a:endParaRPr lang="en-US" sz="1600" dirty="0">
              <a:latin typeface="Aptos Display"/>
            </a:endParaRPr>
          </a:p>
          <a:p>
            <a:pPr marL="0" indent="0">
              <a:buNone/>
            </a:pPr>
            <a:endParaRPr lang="en-US" sz="1600" dirty="0">
              <a:latin typeface="Aptos Display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F8F7ED-BECC-1C76-74FF-333CBD5F0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365" y="2634280"/>
            <a:ext cx="1182346" cy="1136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2800CF-2EC3-54FC-D812-4E91A08DC8AF}"/>
              </a:ext>
            </a:extLst>
          </p:cNvPr>
          <p:cNvSpPr txBox="1"/>
          <p:nvPr/>
        </p:nvSpPr>
        <p:spPr>
          <a:xfrm>
            <a:off x="8577674" y="3577390"/>
            <a:ext cx="296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solidFill>
                  <a:srgbClr val="72AA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Ссылка для перехода на портал </a:t>
            </a:r>
            <a:r>
              <a:rPr lang="en-US" b="1" u="sng" dirty="0">
                <a:solidFill>
                  <a:srgbClr val="72AA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MERCH IR WEB</a:t>
            </a:r>
            <a:endParaRPr lang="ru-RU" b="1" u="sng" dirty="0">
              <a:solidFill>
                <a:srgbClr val="72AAFF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1E26A13-7A8E-D7C9-091C-C96B5B45E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203843"/>
            <a:ext cx="7415385" cy="4147981"/>
          </a:xfrm>
          <a:prstGeom prst="rect">
            <a:avLst/>
          </a:prstGeom>
        </p:spPr>
      </p:pic>
      <p:sp>
        <p:nvSpPr>
          <p:cNvPr id="16" name="Google Shape;293;p7">
            <a:extLst>
              <a:ext uri="{FF2B5EF4-FFF2-40B4-BE49-F238E27FC236}">
                <a16:creationId xmlns:a16="http://schemas.microsoft.com/office/drawing/2014/main" id="{609F8A55-4483-71BA-7999-3BE4F0F2926C}"/>
              </a:ext>
            </a:extLst>
          </p:cNvPr>
          <p:cNvSpPr/>
          <p:nvPr/>
        </p:nvSpPr>
        <p:spPr>
          <a:xfrm>
            <a:off x="3343251" y="2584531"/>
            <a:ext cx="2387671" cy="117305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F7FDAD-5E9E-53FA-F7EE-F34DCD19DEED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Aptos Display"/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  <a:latin typeface="Aptos Display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8F60E8-FFEE-5403-5BBA-604FD62C4818}"/>
              </a:ext>
            </a:extLst>
          </p:cNvPr>
          <p:cNvSpPr txBox="1"/>
          <p:nvPr/>
        </p:nvSpPr>
        <p:spPr>
          <a:xfrm>
            <a:off x="8892635" y="4987041"/>
            <a:ext cx="3053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Доступ в раздел необходимо запросить. Контактное лицо: 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vitaliy.sukhoroslov@effem.com</a:t>
            </a:r>
            <a:b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</a:br>
            <a:endParaRPr lang="ru-RU" sz="1400" dirty="0">
              <a:solidFill>
                <a:srgbClr val="1B2733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8794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60D43C95-A634-AF42-5EDA-4A0078727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текст, снимок экрана, программное обеспечение, Операционная система&#10;&#10;Автоматически созданное описание" hidden="1">
            <a:extLst>
              <a:ext uri="{FF2B5EF4-FFF2-40B4-BE49-F238E27FC236}">
                <a16:creationId xmlns:a16="http://schemas.microsoft.com/office/drawing/2014/main" id="{9FDF428A-530F-B681-FFDA-A1758143A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94" y="1341659"/>
            <a:ext cx="2312656" cy="4882275"/>
          </a:xfrm>
          <a:prstGeom prst="rect">
            <a:avLst/>
          </a:prstGeom>
        </p:spPr>
      </p:pic>
      <p:sp>
        <p:nvSpPr>
          <p:cNvPr id="406" name="Google Shape;406;p15">
            <a:extLst>
              <a:ext uri="{FF2B5EF4-FFF2-40B4-BE49-F238E27FC236}">
                <a16:creationId xmlns:a16="http://schemas.microsoft.com/office/drawing/2014/main" id="{BB3F62CC-E752-4150-77F0-CFECD76F3F6A}"/>
              </a:ext>
            </a:extLst>
          </p:cNvPr>
          <p:cNvSpPr/>
          <p:nvPr/>
        </p:nvSpPr>
        <p:spPr>
          <a:xfrm>
            <a:off x="580662" y="1698087"/>
            <a:ext cx="3665693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b="1" dirty="0" err="1">
                <a:solidFill>
                  <a:srgbClr val="4086F0"/>
                </a:solidFill>
                <a:latin typeface="Aptos Display"/>
              </a:rPr>
              <a:t>Разделы</a:t>
            </a:r>
            <a:r>
              <a:rPr lang="en-US" sz="1600" b="1" dirty="0">
                <a:solidFill>
                  <a:srgbClr val="4086F0"/>
                </a:solidFill>
                <a:latin typeface="Aptos Display"/>
              </a:rPr>
              <a:t> (</a:t>
            </a:r>
            <a:r>
              <a:rPr lang="en-US" sz="1600" b="1" dirty="0" err="1">
                <a:solidFill>
                  <a:srgbClr val="4086F0"/>
                </a:solidFill>
                <a:latin typeface="Aptos Display"/>
              </a:rPr>
              <a:t>слева</a:t>
            </a:r>
            <a:r>
              <a:rPr lang="en-US" sz="1600" b="1" dirty="0">
                <a:solidFill>
                  <a:srgbClr val="4086F0"/>
                </a:solidFill>
                <a:latin typeface="Aptos Display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Контрактное постоянное оборудование Mars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Контрактное промо оборудование Mars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Контрактное постоянное оборудование сети</a:t>
            </a:r>
          </a:p>
          <a:p>
            <a:endParaRPr lang="ru-RU" sz="1600" dirty="0">
              <a:latin typeface="Aptos Display"/>
            </a:endParaRPr>
          </a:p>
          <a:p>
            <a:r>
              <a:rPr lang="en-US" sz="1600" b="1" dirty="0" err="1">
                <a:solidFill>
                  <a:srgbClr val="4086F0"/>
                </a:solidFill>
                <a:latin typeface="Aptos Display"/>
              </a:rPr>
              <a:t>Две</a:t>
            </a:r>
            <a:r>
              <a:rPr lang="en-US" sz="1600" b="1" dirty="0">
                <a:solidFill>
                  <a:srgbClr val="4086F0"/>
                </a:solidFill>
                <a:latin typeface="Aptos Display"/>
              </a:rPr>
              <a:t> </a:t>
            </a:r>
            <a:r>
              <a:rPr lang="en-US" sz="1600" b="1" dirty="0" err="1">
                <a:solidFill>
                  <a:srgbClr val="4086F0"/>
                </a:solidFill>
                <a:latin typeface="Aptos Display"/>
              </a:rPr>
              <a:t>кнопки</a:t>
            </a:r>
            <a:r>
              <a:rPr lang="en-US" sz="1600" b="1" dirty="0">
                <a:solidFill>
                  <a:srgbClr val="4086F0"/>
                </a:solidFill>
                <a:latin typeface="Aptos Display"/>
              </a:rPr>
              <a:t> </a:t>
            </a:r>
            <a:r>
              <a:rPr lang="en-US" sz="1600" b="1" dirty="0" err="1">
                <a:solidFill>
                  <a:srgbClr val="4086F0"/>
                </a:solidFill>
                <a:latin typeface="Aptos Display"/>
              </a:rPr>
              <a:t>справа</a:t>
            </a:r>
            <a:endParaRPr lang="en-US" sz="1600" b="1" dirty="0">
              <a:solidFill>
                <a:srgbClr val="4086F0"/>
              </a:solidFill>
              <a:latin typeface="Aptos Display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ptos Display"/>
              </a:rPr>
              <a:t>«</a:t>
            </a: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Экспорт Excel». Скачать текущий список АП.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«Импорт Excel». Загрузить готовый файл обратно.</a:t>
            </a:r>
          </a:p>
          <a:p>
            <a:endParaRPr lang="ru-RU" sz="1600" dirty="0">
              <a:latin typeface="Aptos Display"/>
            </a:endParaRPr>
          </a:p>
          <a:p>
            <a:r>
              <a:rPr lang="ru-RU" sz="1600" b="1" dirty="0">
                <a:solidFill>
                  <a:srgbClr val="4086F0"/>
                </a:solidFill>
                <a:latin typeface="Aptos Display"/>
              </a:rPr>
              <a:t>Каждый раздел выгружается и загружается отдельным файлом.</a:t>
            </a:r>
          </a:p>
        </p:txBody>
      </p:sp>
      <p:pic>
        <p:nvPicPr>
          <p:cNvPr id="15" name="Телефон" hidden="1">
            <a:extLst>
              <a:ext uri="{FF2B5EF4-FFF2-40B4-BE49-F238E27FC236}">
                <a16:creationId xmlns:a16="http://schemas.microsoft.com/office/drawing/2014/main" id="{3A9CF327-441A-C816-D243-86E046FA8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877" y="1188631"/>
            <a:ext cx="2568690" cy="52341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E756F2-55A4-9E6E-8AE8-6621CFDD45D2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ED3E9D-7685-8B50-87CC-823292C458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702" y="1473134"/>
            <a:ext cx="7638345" cy="4256786"/>
          </a:xfrm>
          <a:prstGeom prst="rect">
            <a:avLst/>
          </a:prstGeom>
        </p:spPr>
      </p:pic>
      <p:sp>
        <p:nvSpPr>
          <p:cNvPr id="3" name="Google Shape;407;p15">
            <a:extLst>
              <a:ext uri="{FF2B5EF4-FFF2-40B4-BE49-F238E27FC236}">
                <a16:creationId xmlns:a16="http://schemas.microsoft.com/office/drawing/2014/main" id="{578B539D-41A3-807C-AABD-5AF4E6ABEAF3}"/>
              </a:ext>
            </a:extLst>
          </p:cNvPr>
          <p:cNvSpPr/>
          <p:nvPr/>
        </p:nvSpPr>
        <p:spPr>
          <a:xfrm>
            <a:off x="658368" y="640362"/>
            <a:ext cx="1000963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1546EF"/>
              </a:buClr>
              <a:buSzPts val="4800"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Структура вкладки загрузки адресных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146436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текст, снимок экрана, программное обеспечение, Операционная система&#10;&#10;Автоматически созданное описание" hidden="1">
            <a:extLst>
              <a:ext uri="{FF2B5EF4-FFF2-40B4-BE49-F238E27FC236}">
                <a16:creationId xmlns:a16="http://schemas.microsoft.com/office/drawing/2014/main" id="{082970D9-8FAF-07AD-1B1D-A6A805C28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94" y="1341659"/>
            <a:ext cx="2312656" cy="4882275"/>
          </a:xfrm>
          <a:prstGeom prst="rect">
            <a:avLst/>
          </a:prstGeom>
        </p:spPr>
      </p:pic>
      <p:sp>
        <p:nvSpPr>
          <p:cNvPr id="407" name="Google Shape;407;p15"/>
          <p:cNvSpPr/>
          <p:nvPr/>
        </p:nvSpPr>
        <p:spPr>
          <a:xfrm>
            <a:off x="668008" y="951495"/>
            <a:ext cx="8997101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1546EF"/>
              </a:buClr>
              <a:buSzPts val="4800"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Процесс загрузки адресных программ по ДМП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6CBCC6E-650D-943E-C893-D871FAD9D68D}"/>
              </a:ext>
            </a:extLst>
          </p:cNvPr>
          <p:cNvSpPr/>
          <p:nvPr/>
        </p:nvSpPr>
        <p:spPr>
          <a:xfrm>
            <a:off x="4500914" y="2259241"/>
            <a:ext cx="3021172" cy="2422118"/>
          </a:xfrm>
          <a:prstGeom prst="roundRect">
            <a:avLst/>
          </a:prstGeom>
          <a:solidFill>
            <a:schemeClr val="bg1"/>
          </a:solidFill>
          <a:ln>
            <a:solidFill>
              <a:srgbClr val="4086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ptos Display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F61AAEF-B54B-008A-FB39-F0AD8E7878CF}"/>
              </a:ext>
            </a:extLst>
          </p:cNvPr>
          <p:cNvSpPr/>
          <p:nvPr/>
        </p:nvSpPr>
        <p:spPr>
          <a:xfrm>
            <a:off x="8125364" y="2259241"/>
            <a:ext cx="3021172" cy="2422118"/>
          </a:xfrm>
          <a:prstGeom prst="roundRect">
            <a:avLst/>
          </a:prstGeom>
          <a:solidFill>
            <a:schemeClr val="bg1"/>
          </a:solidFill>
          <a:ln>
            <a:solidFill>
              <a:srgbClr val="4086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ptos Display"/>
            </a:endParaRPr>
          </a:p>
        </p:txBody>
      </p:sp>
      <p:pic>
        <p:nvPicPr>
          <p:cNvPr id="15" name="Телефон" hidden="1">
            <a:extLst>
              <a:ext uri="{FF2B5EF4-FFF2-40B4-BE49-F238E27FC236}">
                <a16:creationId xmlns:a16="http://schemas.microsoft.com/office/drawing/2014/main" id="{E8FF7F73-30CE-E911-12BD-9AF727314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877" y="1188631"/>
            <a:ext cx="2568690" cy="52341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544432D-85D5-C3EC-B388-9065B9887F3A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Aptos Display"/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  <a:latin typeface="Aptos Display"/>
            </a:endParaRP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498EB1F7-7CA2-147E-1CA3-AABCFE517372}"/>
              </a:ext>
            </a:extLst>
          </p:cNvPr>
          <p:cNvSpPr/>
          <p:nvPr/>
        </p:nvSpPr>
        <p:spPr>
          <a:xfrm>
            <a:off x="658368" y="1486986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Вы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работаете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с Excel-</a:t>
            </a: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файлом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выгрузили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→ </a:t>
            </a:r>
            <a:r>
              <a:rPr lang="ru-RU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внесли изменения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→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загрузили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назад</a:t>
            </a:r>
            <a:r>
              <a:rPr lang="en-US" sz="16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>
              <a:latin typeface="Aptos Display"/>
            </a:endParaRPr>
          </a:p>
        </p:txBody>
      </p:sp>
      <p:pic>
        <p:nvPicPr>
          <p:cNvPr id="25" name="Graphic 24" descr="Badge 3 with solid fill">
            <a:extLst>
              <a:ext uri="{FF2B5EF4-FFF2-40B4-BE49-F238E27FC236}">
                <a16:creationId xmlns:a16="http://schemas.microsoft.com/office/drawing/2014/main" id="{B6B6FBAC-473A-7DBB-B8A6-D39152E14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217" y="2259241"/>
            <a:ext cx="663266" cy="663266"/>
          </a:xfrm>
          <a:prstGeom prst="rect">
            <a:avLst/>
          </a:prstGeom>
        </p:spPr>
      </p:pic>
      <p:pic>
        <p:nvPicPr>
          <p:cNvPr id="31" name="Graphic 30" descr="Badge with solid fill">
            <a:extLst>
              <a:ext uri="{FF2B5EF4-FFF2-40B4-BE49-F238E27FC236}">
                <a16:creationId xmlns:a16="http://schemas.microsoft.com/office/drawing/2014/main" id="{0AFC9102-FF14-E336-3025-2F44DA69E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7040" y="2259241"/>
            <a:ext cx="663266" cy="663266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3AC569-E53E-458F-1B69-9EAED3C36F18}"/>
              </a:ext>
            </a:extLst>
          </p:cNvPr>
          <p:cNvSpPr/>
          <p:nvPr/>
        </p:nvSpPr>
        <p:spPr>
          <a:xfrm>
            <a:off x="773588" y="2259241"/>
            <a:ext cx="3021172" cy="2422118"/>
          </a:xfrm>
          <a:prstGeom prst="roundRect">
            <a:avLst/>
          </a:prstGeom>
          <a:solidFill>
            <a:schemeClr val="bg1"/>
          </a:solidFill>
          <a:ln>
            <a:solidFill>
              <a:srgbClr val="4086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ptos Display"/>
            </a:endParaRPr>
          </a:p>
        </p:txBody>
      </p:sp>
      <p:pic>
        <p:nvPicPr>
          <p:cNvPr id="29" name="Graphic 28" descr="Badge 1 with solid fill">
            <a:extLst>
              <a:ext uri="{FF2B5EF4-FFF2-40B4-BE49-F238E27FC236}">
                <a16:creationId xmlns:a16="http://schemas.microsoft.com/office/drawing/2014/main" id="{1663C9C8-E25F-BB96-FB1C-56B4462420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6835" y="2259241"/>
            <a:ext cx="663266" cy="663266"/>
          </a:xfrm>
          <a:prstGeom prst="rect">
            <a:avLst/>
          </a:prstGeom>
        </p:spPr>
      </p:pic>
      <p:sp>
        <p:nvSpPr>
          <p:cNvPr id="40" name="Text 5">
            <a:extLst>
              <a:ext uri="{FF2B5EF4-FFF2-40B4-BE49-F238E27FC236}">
                <a16:creationId xmlns:a16="http://schemas.microsoft.com/office/drawing/2014/main" id="{3C06A239-29B0-B54C-B3D2-D10BC7F37F86}"/>
              </a:ext>
            </a:extLst>
          </p:cNvPr>
          <p:cNvSpPr/>
          <p:nvPr/>
        </p:nvSpPr>
        <p:spPr>
          <a:xfrm>
            <a:off x="960120" y="292222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Экспорт</a:t>
            </a:r>
            <a:r>
              <a:rPr lang="en-US" sz="20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Excel</a:t>
            </a:r>
            <a:endParaRPr lang="en-US" sz="2000" dirty="0">
              <a:latin typeface="Aptos Display"/>
            </a:endParaRPr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FFA111D3-006E-D164-3902-D042D1ADF613}"/>
              </a:ext>
            </a:extLst>
          </p:cNvPr>
          <p:cNvSpPr/>
          <p:nvPr/>
        </p:nvSpPr>
        <p:spPr>
          <a:xfrm>
            <a:off x="885821" y="3379424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Экспортируете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текущий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список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АП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нужного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раздела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 В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все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действующие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программы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*</a:t>
            </a:r>
            <a:endParaRPr lang="en-US" sz="1400" dirty="0">
              <a:latin typeface="Aptos Display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C579480B-58EE-DA52-BA4A-FEEEB223E5DE}"/>
              </a:ext>
            </a:extLst>
          </p:cNvPr>
          <p:cNvSpPr/>
          <p:nvPr/>
        </p:nvSpPr>
        <p:spPr>
          <a:xfrm>
            <a:off x="4617040" y="292222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20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Внесение изменений</a:t>
            </a:r>
            <a:endParaRPr lang="en-US" sz="2000" dirty="0">
              <a:latin typeface="Aptos Display"/>
            </a:endParaRPr>
          </a:p>
        </p:txBody>
      </p:sp>
      <p:sp>
        <p:nvSpPr>
          <p:cNvPr id="46" name="Text 12">
            <a:extLst>
              <a:ext uri="{FF2B5EF4-FFF2-40B4-BE49-F238E27FC236}">
                <a16:creationId xmlns:a16="http://schemas.microsoft.com/office/drawing/2014/main" id="{789C7AA0-517D-9163-A124-309D0C693102}"/>
              </a:ext>
            </a:extLst>
          </p:cNvPr>
          <p:cNvSpPr/>
          <p:nvPr/>
        </p:nvSpPr>
        <p:spPr>
          <a:xfrm>
            <a:off x="4617040" y="3425144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Меняете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даты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ап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добавляете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или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удаляете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строки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 </a:t>
            </a:r>
            <a:b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</a:br>
            <a:r>
              <a:rPr lang="en-US" sz="1400" b="1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Один</a:t>
            </a:r>
            <a:r>
              <a:rPr lang="en-US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раздел</a:t>
            </a:r>
            <a:r>
              <a:rPr lang="en-US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= </a:t>
            </a:r>
            <a:r>
              <a:rPr lang="en-US" sz="1400" b="1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один</a:t>
            </a:r>
            <a:r>
              <a:rPr lang="en-US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</a:t>
            </a:r>
            <a:r>
              <a:rPr lang="en-US" sz="1400" b="1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en-US" sz="1400" b="1" dirty="0">
              <a:latin typeface="Aptos Display"/>
            </a:endParaRPr>
          </a:p>
        </p:txBody>
      </p:sp>
      <p:sp>
        <p:nvSpPr>
          <p:cNvPr id="48" name="Text 17">
            <a:extLst>
              <a:ext uri="{FF2B5EF4-FFF2-40B4-BE49-F238E27FC236}">
                <a16:creationId xmlns:a16="http://schemas.microsoft.com/office/drawing/2014/main" id="{431544BA-3BE2-61B2-EF49-4DCA0F548A07}"/>
              </a:ext>
            </a:extLst>
          </p:cNvPr>
          <p:cNvSpPr/>
          <p:nvPr/>
        </p:nvSpPr>
        <p:spPr>
          <a:xfrm>
            <a:off x="8323217" y="2922224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Импорт Excel</a:t>
            </a:r>
            <a:endParaRPr lang="en-US" sz="2000">
              <a:latin typeface="Aptos Display"/>
            </a:endParaRPr>
          </a:p>
        </p:txBody>
      </p:sp>
      <p:sp>
        <p:nvSpPr>
          <p:cNvPr id="50" name="Text 18">
            <a:extLst>
              <a:ext uri="{FF2B5EF4-FFF2-40B4-BE49-F238E27FC236}">
                <a16:creationId xmlns:a16="http://schemas.microsoft.com/office/drawing/2014/main" id="{A74AE8FE-C054-C258-82F1-18E68D59065D}"/>
              </a:ext>
            </a:extLst>
          </p:cNvPr>
          <p:cNvSpPr/>
          <p:nvPr/>
        </p:nvSpPr>
        <p:spPr>
          <a:xfrm>
            <a:off x="8323217" y="3425144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Загружаете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обратно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 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Система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обновит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создаст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и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ли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закроет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адресные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программы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>
              <a:latin typeface="Aptos Display"/>
            </a:endParaRPr>
          </a:p>
        </p:txBody>
      </p:sp>
      <p:sp>
        <p:nvSpPr>
          <p:cNvPr id="56" name="Text 7">
            <a:extLst>
              <a:ext uri="{FF2B5EF4-FFF2-40B4-BE49-F238E27FC236}">
                <a16:creationId xmlns:a16="http://schemas.microsoft.com/office/drawing/2014/main" id="{519D85B7-0F6D-20A7-F873-0D6D2039EC23}"/>
              </a:ext>
            </a:extLst>
          </p:cNvPr>
          <p:cNvSpPr/>
          <p:nvPr/>
        </p:nvSpPr>
        <p:spPr>
          <a:xfrm>
            <a:off x="3923696" y="3176697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CFE0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→</a:t>
            </a:r>
            <a:endParaRPr lang="en-US" sz="3000">
              <a:latin typeface="Aptos Display"/>
            </a:endParaRPr>
          </a:p>
        </p:txBody>
      </p:sp>
      <p:sp>
        <p:nvSpPr>
          <p:cNvPr id="58" name="Text 7">
            <a:extLst>
              <a:ext uri="{FF2B5EF4-FFF2-40B4-BE49-F238E27FC236}">
                <a16:creationId xmlns:a16="http://schemas.microsoft.com/office/drawing/2014/main" id="{01201C18-11B7-A75F-43D5-5B0D3B36ECA1}"/>
              </a:ext>
            </a:extLst>
          </p:cNvPr>
          <p:cNvSpPr/>
          <p:nvPr/>
        </p:nvSpPr>
        <p:spPr>
          <a:xfrm>
            <a:off x="7596385" y="3176697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CFE0F0"/>
                </a:solidFill>
                <a:latin typeface="Aptos Display"/>
                <a:ea typeface="Calibri" pitchFamily="34" charset="-122"/>
                <a:cs typeface="Calibri" pitchFamily="34" charset="-120"/>
              </a:rPr>
              <a:t>→</a:t>
            </a:r>
            <a:endParaRPr lang="en-US" sz="3000">
              <a:latin typeface="Aptos Display"/>
            </a:endParaRPr>
          </a:p>
        </p:txBody>
      </p:sp>
      <p:sp>
        <p:nvSpPr>
          <p:cNvPr id="60" name="Shape 19">
            <a:extLst>
              <a:ext uri="{FF2B5EF4-FFF2-40B4-BE49-F238E27FC236}">
                <a16:creationId xmlns:a16="http://schemas.microsoft.com/office/drawing/2014/main" id="{0BC0E899-F6E1-4D74-D8E5-8EAA296698B0}"/>
              </a:ext>
            </a:extLst>
          </p:cNvPr>
          <p:cNvSpPr/>
          <p:nvPr/>
        </p:nvSpPr>
        <p:spPr>
          <a:xfrm>
            <a:off x="2448559" y="5103943"/>
            <a:ext cx="7216549" cy="500993"/>
          </a:xfrm>
          <a:prstGeom prst="roundRect">
            <a:avLst>
              <a:gd name="adj" fmla="val 10526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62" name="Text 20">
            <a:extLst>
              <a:ext uri="{FF2B5EF4-FFF2-40B4-BE49-F238E27FC236}">
                <a16:creationId xmlns:a16="http://schemas.microsoft.com/office/drawing/2014/main" id="{B88CE455-A117-A05A-CFE9-D66DDE4F8B1A}"/>
              </a:ext>
            </a:extLst>
          </p:cNvPr>
          <p:cNvSpPr/>
          <p:nvPr/>
        </p:nvSpPr>
        <p:spPr>
          <a:xfrm>
            <a:off x="2612659" y="4890602"/>
            <a:ext cx="10332720" cy="8686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Если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скачать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файл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и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загрузить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его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обратно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без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изменений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-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ru-RU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АП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останется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 </a:t>
            </a:r>
            <a:r>
              <a:rPr lang="en-US" sz="1500" dirty="0" err="1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прежней</a:t>
            </a:r>
            <a:r>
              <a:rPr lang="en-US" sz="1500" dirty="0">
                <a:solidFill>
                  <a:srgbClr val="1B2733"/>
                </a:solidFill>
                <a:latin typeface="Aptos Display"/>
                <a:ea typeface="Calibri"/>
                <a:cs typeface="Calibri"/>
              </a:rPr>
              <a:t>.</a:t>
            </a:r>
            <a:endParaRPr lang="en-US" sz="1500" dirty="0">
              <a:latin typeface="Aptos Display"/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164CE2-530E-7288-2D22-686B03FBEDA1}"/>
              </a:ext>
            </a:extLst>
          </p:cNvPr>
          <p:cNvSpPr txBox="1"/>
          <p:nvPr/>
        </p:nvSpPr>
        <p:spPr>
          <a:xfrm>
            <a:off x="723339" y="5998227"/>
            <a:ext cx="80263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*В </a:t>
            </a:r>
            <a:r>
              <a:rPr lang="en-US" sz="14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Merch IR </a:t>
            </a:r>
            <a:r>
              <a:rPr lang="ru-RU" sz="1400" dirty="0">
                <a:solidFill>
                  <a:srgbClr val="5A6B7A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заведены адресные программы по ДМП по всем сетям, они находятся в едином файле.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8344ED4B-E8F5-C082-132D-EC7E2BE2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текст, снимок экрана, программное обеспечение, Операционная система&#10;&#10;Автоматически созданное описание" hidden="1">
            <a:extLst>
              <a:ext uri="{FF2B5EF4-FFF2-40B4-BE49-F238E27FC236}">
                <a16:creationId xmlns:a16="http://schemas.microsoft.com/office/drawing/2014/main" id="{6D95E00D-3CED-5595-33A3-6EEAF1EA7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894" y="1341659"/>
            <a:ext cx="2312656" cy="4882275"/>
          </a:xfrm>
          <a:prstGeom prst="rect">
            <a:avLst/>
          </a:prstGeom>
        </p:spPr>
      </p:pic>
      <p:sp>
        <p:nvSpPr>
          <p:cNvPr id="407" name="Google Shape;407;p15">
            <a:extLst>
              <a:ext uri="{FF2B5EF4-FFF2-40B4-BE49-F238E27FC236}">
                <a16:creationId xmlns:a16="http://schemas.microsoft.com/office/drawing/2014/main" id="{5C388828-E35C-C03A-7C32-0E0B9846AFCB}"/>
              </a:ext>
            </a:extLst>
          </p:cNvPr>
          <p:cNvSpPr/>
          <p:nvPr/>
        </p:nvSpPr>
        <p:spPr>
          <a:xfrm>
            <a:off x="552738" y="723068"/>
            <a:ext cx="1040990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Структура Excel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файла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/>
                <a:ea typeface="Verdana"/>
              </a:rPr>
              <a:t> с адресной программой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ptos Display"/>
              <a:ea typeface="Verdana"/>
            </a:endParaRPr>
          </a:p>
        </p:txBody>
      </p:sp>
      <p:pic>
        <p:nvPicPr>
          <p:cNvPr id="15" name="Телефон" hidden="1">
            <a:extLst>
              <a:ext uri="{FF2B5EF4-FFF2-40B4-BE49-F238E27FC236}">
                <a16:creationId xmlns:a16="http://schemas.microsoft.com/office/drawing/2014/main" id="{15E0DE62-DC0A-8D8A-5D19-A4FAAD7D3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877" y="1188631"/>
            <a:ext cx="2568690" cy="52341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2DD225E-6FFF-6FA3-1FCC-AD8113BCF665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69B9BA-E764-8ED4-5DF5-B29651210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087995"/>
              </p:ext>
            </p:extLst>
          </p:nvPr>
        </p:nvGraphicFramePr>
        <p:xfrm>
          <a:off x="1717040" y="3429000"/>
          <a:ext cx="9093200" cy="2705932"/>
        </p:xfrm>
        <a:graphic>
          <a:graphicData uri="http://schemas.openxmlformats.org/drawingml/2006/table">
            <a:tbl>
              <a:tblPr firstRow="1" firstCol="1" bandRow="1"/>
              <a:tblGrid>
                <a:gridCol w="2468880">
                  <a:extLst>
                    <a:ext uri="{9D8B030D-6E8A-4147-A177-3AD203B41FA5}">
                      <a16:colId xmlns:a16="http://schemas.microsoft.com/office/drawing/2014/main" val="1225048531"/>
                    </a:ext>
                  </a:extLst>
                </a:gridCol>
                <a:gridCol w="6624320">
                  <a:extLst>
                    <a:ext uri="{9D8B030D-6E8A-4147-A177-3AD203B41FA5}">
                      <a16:colId xmlns:a16="http://schemas.microsoft.com/office/drawing/2014/main" val="640924372"/>
                    </a:ext>
                  </a:extLst>
                </a:gridCol>
              </a:tblGrid>
              <a:tr h="3438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</a:rPr>
                        <a:t>Колонка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Значение</a:t>
                      </a: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737714"/>
                  </a:ext>
                </a:extLst>
              </a:tr>
              <a:tr h="3438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 err="1">
                          <a:effectLst/>
                        </a:rPr>
                        <a:t>system_id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ID программы в базе. Менять </a:t>
                      </a:r>
                      <a:r>
                        <a:rPr lang="en-US" sz="1400" dirty="0">
                          <a:effectLst/>
                        </a:rPr>
                        <a:t>system id </a:t>
                      </a:r>
                      <a:r>
                        <a:rPr lang="ru-RU" sz="1400" dirty="0">
                          <a:effectLst/>
                        </a:rPr>
                        <a:t>не нужно. 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241184"/>
                  </a:ext>
                </a:extLst>
              </a:tr>
              <a:tr h="4457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Код ТТ </a:t>
                      </a:r>
                      <a:r>
                        <a:rPr lang="ru-RU" sz="1400" dirty="0" err="1">
                          <a:effectLst/>
                        </a:rPr>
                        <a:t>чикаго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Код торговой точки Чикаго, на которую назначается Адресная Программа.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3805235"/>
                  </a:ext>
                </a:extLst>
              </a:tr>
              <a:tr h="3438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</a:rPr>
                        <a:t>Тип ДМП</a:t>
                      </a:r>
                      <a:endParaRPr lang="ru-RU" sz="1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«Промо»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или  «</a:t>
                      </a:r>
                      <a:r>
                        <a:rPr lang="ru-RU" sz="1400" kern="1200" dirty="0">
                          <a:effectLst/>
                        </a:rPr>
                        <a:t>Постоянное</a:t>
                      </a:r>
                      <a:r>
                        <a:rPr lang="ru-RU" sz="1400" dirty="0">
                          <a:effectLst/>
                        </a:rPr>
                        <a:t>».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7716171"/>
                  </a:ext>
                </a:extLst>
              </a:tr>
              <a:tr h="4638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</a:rPr>
                        <a:t>Артикул</a:t>
                      </a:r>
                      <a:endParaRPr lang="ru-RU" sz="1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Артикул оборудования, который должен стоять в </a:t>
                      </a:r>
                      <a:r>
                        <a:rPr lang="ru-RU" sz="1400" dirty="0" err="1">
                          <a:effectLst/>
                        </a:rPr>
                        <a:t>торгвой</a:t>
                      </a:r>
                      <a:r>
                        <a:rPr lang="ru-RU" sz="1400" dirty="0">
                          <a:effectLst/>
                        </a:rPr>
                        <a:t> точке в соответствии с адресной программой.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752524"/>
                  </a:ext>
                </a:extLst>
              </a:tr>
              <a:tr h="3438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</a:rPr>
                        <a:t>Дата начала АП</a:t>
                      </a:r>
                      <a:endParaRPr lang="ru-RU" sz="1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Старт адресной программы.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2529138"/>
                  </a:ext>
                </a:extLst>
              </a:tr>
              <a:tr h="3438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</a:rPr>
                        <a:t>Дата окончания АП</a:t>
                      </a:r>
                      <a:endParaRPr lang="ru-RU" sz="1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</a:rPr>
                        <a:t>Конец адресной программы.</a:t>
                      </a:r>
                      <a:endParaRPr lang="ru-RU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13840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28BB37-2CFE-03B3-7490-BC406C226C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9627"/>
          <a:stretch>
            <a:fillRect/>
          </a:stretch>
        </p:blipFill>
        <p:spPr>
          <a:xfrm>
            <a:off x="2088147" y="1979816"/>
            <a:ext cx="8015705" cy="82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9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7">
            <a:extLst>
              <a:ext uri="{FF2B5EF4-FFF2-40B4-BE49-F238E27FC236}">
                <a16:creationId xmlns:a16="http://schemas.microsoft.com/office/drawing/2014/main" id="{945F3BA4-D14A-8174-61C3-9BB3A2C3AAD6}"/>
              </a:ext>
            </a:extLst>
          </p:cNvPr>
          <p:cNvSpPr/>
          <p:nvPr/>
        </p:nvSpPr>
        <p:spPr>
          <a:xfrm>
            <a:off x="2590800" y="5165363"/>
            <a:ext cx="7345679" cy="646157"/>
          </a:xfrm>
          <a:prstGeom prst="roundRect">
            <a:avLst>
              <a:gd name="adj" fmla="val 2336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2" name="Text 0"/>
          <p:cNvSpPr/>
          <p:nvPr/>
        </p:nvSpPr>
        <p:spPr>
          <a:xfrm>
            <a:off x="640080" y="7366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Три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sz="3400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сцена</a:t>
            </a:r>
            <a:r>
              <a:rPr lang="ru-RU" sz="3400" b="1" dirty="0" err="1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рия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работы по загрузке адресных программ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184400"/>
            <a:ext cx="3429000" cy="23164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/>
          <a:effectLst>
            <a:outerShdw blurRad="127000" dist="50800" dir="5400000" algn="bl" rotWithShape="0">
              <a:srgbClr val="0A1E30">
                <a:alpha val="50000"/>
              </a:srgbClr>
            </a:outerShdw>
          </a:effectLst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184400"/>
            <a:ext cx="3429000" cy="822960"/>
          </a:xfrm>
          <a:prstGeom prst="roundRect">
            <a:avLst>
              <a:gd name="adj" fmla="val 11111"/>
            </a:avLst>
          </a:prstGeom>
          <a:solidFill>
            <a:srgbClr val="C1DA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2595880"/>
            <a:ext cx="3429000" cy="411480"/>
          </a:xfrm>
          <a:prstGeom prst="rect">
            <a:avLst/>
          </a:prstGeom>
          <a:solidFill>
            <a:srgbClr val="C1DA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2202688"/>
            <a:ext cx="29718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400" b="1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</a:t>
            </a:r>
            <a:r>
              <a:rPr lang="en-US" sz="1400" b="1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родлить</a:t>
            </a:r>
            <a:r>
              <a:rPr lang="en-US" sz="1400" b="1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400" b="1" dirty="0" err="1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изменить</a:t>
            </a:r>
            <a:r>
              <a:rPr lang="ru-RU" sz="1400" b="1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текущую АП</a:t>
            </a:r>
            <a:endParaRPr lang="en-US" sz="1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9" name="Text 7"/>
          <p:cNvSpPr/>
          <p:nvPr/>
        </p:nvSpPr>
        <p:spPr>
          <a:xfrm>
            <a:off x="960120" y="3233419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Находи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нужную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строку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и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вписывае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новые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даты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окончания АП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прямо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в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неё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>
              <a:latin typeface="Aptos Display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343400" y="2184400"/>
            <a:ext cx="3429000" cy="2331212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/>
          <a:effectLst>
            <a:outerShdw blurRad="127000" dist="50800" dir="5400000" algn="bl" rotWithShape="0">
              <a:srgbClr val="0A1E30">
                <a:alpha val="50000"/>
              </a:srgbClr>
            </a:outerShdw>
          </a:effectLst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343400" y="2184400"/>
            <a:ext cx="3429000" cy="822960"/>
          </a:xfrm>
          <a:prstGeom prst="roundRect">
            <a:avLst>
              <a:gd name="adj" fmla="val 11111"/>
            </a:avLst>
          </a:prstGeom>
          <a:solidFill>
            <a:srgbClr val="4086F0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343400" y="2595880"/>
            <a:ext cx="3429000" cy="411480"/>
          </a:xfrm>
          <a:prstGeom prst="rect">
            <a:avLst/>
          </a:prstGeom>
          <a:solidFill>
            <a:srgbClr val="4086F0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0" y="2202688"/>
            <a:ext cx="29718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Добавить новые точки в АП</a:t>
            </a:r>
            <a:endParaRPr lang="en-US" sz="1400" dirty="0">
              <a:solidFill>
                <a:schemeClr val="bg1"/>
              </a:solidFill>
              <a:latin typeface="Aptos Display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72000" y="3190241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ct val="115000"/>
              </a:lnSpc>
            </a:pP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Д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обавляе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новую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строку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 заполнением полей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.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 err="1">
                <a:effectLst/>
                <a:latin typeface="Aptos Display"/>
              </a:rPr>
              <a:t>system_id</a:t>
            </a:r>
            <a:r>
              <a:rPr lang="ru-RU" sz="1400" dirty="0">
                <a:effectLst/>
                <a:latin typeface="Aptos Display"/>
              </a:rPr>
              <a:t> оставляем пу</a:t>
            </a:r>
            <a:r>
              <a:rPr lang="ru-RU" sz="1400" dirty="0">
                <a:latin typeface="Aptos Display"/>
              </a:rPr>
              <a:t>стой, система сама присвоит номер.</a:t>
            </a:r>
            <a:endParaRPr lang="ru-RU" sz="1400" dirty="0">
              <a:effectLst/>
              <a:latin typeface="Aptos Display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046720" y="2184400"/>
            <a:ext cx="3429000" cy="2331212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/>
          <a:effectLst>
            <a:outerShdw blurRad="127000" dist="50800" dir="5400000" algn="bl" rotWithShape="0">
              <a:srgbClr val="0A1E30">
                <a:alpha val="50000"/>
              </a:srgbClr>
            </a:outerShdw>
          </a:effectLst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046720" y="2184400"/>
            <a:ext cx="3429000" cy="822960"/>
          </a:xfrm>
          <a:prstGeom prst="roundRect">
            <a:avLst>
              <a:gd name="adj" fmla="val 11111"/>
            </a:avLst>
          </a:prstGeom>
          <a:solidFill>
            <a:srgbClr val="C1DA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046720" y="2595880"/>
            <a:ext cx="3429000" cy="411480"/>
          </a:xfrm>
          <a:prstGeom prst="rect">
            <a:avLst/>
          </a:prstGeom>
          <a:solidFill>
            <a:srgbClr val="C1DA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275320" y="2202688"/>
            <a:ext cx="29718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400" b="1" dirty="0">
                <a:solidFill>
                  <a:srgbClr val="16324F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Удалить точки из АП</a:t>
            </a:r>
            <a:endParaRPr lang="en-US" sz="1400" dirty="0">
              <a:solidFill>
                <a:srgbClr val="16324F"/>
              </a:solidFill>
              <a:latin typeface="Aptos Display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8321040" y="3190242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Удаляе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м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строку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из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файла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целиком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, адресная программа закончится сегодняшней датой.</a:t>
            </a:r>
            <a:endParaRPr lang="en-US" sz="1400" dirty="0">
              <a:latin typeface="Aptos Display"/>
            </a:endParaRPr>
          </a:p>
        </p:txBody>
      </p:sp>
      <p:sp>
        <p:nvSpPr>
          <p:cNvPr id="28" name="Text 20">
            <a:extLst>
              <a:ext uri="{FF2B5EF4-FFF2-40B4-BE49-F238E27FC236}">
                <a16:creationId xmlns:a16="http://schemas.microsoft.com/office/drawing/2014/main" id="{D71743CA-EE13-5A52-3838-F19212540FFB}"/>
              </a:ext>
            </a:extLst>
          </p:cNvPr>
          <p:cNvSpPr/>
          <p:nvPr/>
        </p:nvSpPr>
        <p:spPr>
          <a:xfrm>
            <a:off x="2692400" y="5062220"/>
            <a:ext cx="10332720" cy="8686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ru-RU" sz="1500" b="1" dirty="0">
                <a:solidFill>
                  <a:srgbClr val="C00000"/>
                </a:solidFill>
                <a:latin typeface="Aptos Display"/>
                <a:ea typeface="Calibri"/>
                <a:cs typeface="Calibri"/>
              </a:rPr>
              <a:t>ВАЖНО! Вы не можете менять данные адресной программы, которые уже прошли</a:t>
            </a:r>
            <a:endParaRPr lang="en-US" sz="1500" b="1" dirty="0">
              <a:solidFill>
                <a:srgbClr val="C00000"/>
              </a:solidFill>
              <a:latin typeface="Aptos Display"/>
              <a:ea typeface="Calibri"/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EF8F4A-C430-F874-0F0A-8ECA56500FD3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005ED13-CE7B-E748-DE4C-45DD91AE4CF3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AA638A-03CE-81C7-D387-327858115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00200"/>
            <a:ext cx="10891520" cy="26867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672741-1A9D-C47F-6F03-2AA3788BBABC}"/>
              </a:ext>
            </a:extLst>
          </p:cNvPr>
          <p:cNvSpPr txBox="1"/>
          <p:nvPr/>
        </p:nvSpPr>
        <p:spPr>
          <a:xfrm>
            <a:off x="640080" y="1691103"/>
            <a:ext cx="809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1. </a:t>
            </a:r>
            <a:r>
              <a:rPr lang="ru-RU" dirty="0"/>
              <a:t>Заходим в нужный раздел с оборудованием и экспортируем адресную программу. Необходимо нажать на кнопку </a:t>
            </a:r>
            <a:r>
              <a:rPr lang="ru-RU" b="1" dirty="0">
                <a:solidFill>
                  <a:srgbClr val="4086F0"/>
                </a:solidFill>
              </a:rPr>
              <a:t>«Экспорт </a:t>
            </a:r>
            <a:r>
              <a:rPr lang="en-US" b="1" dirty="0">
                <a:solidFill>
                  <a:srgbClr val="4086F0"/>
                </a:solidFill>
              </a:rPr>
              <a:t>Excel</a:t>
            </a:r>
            <a:r>
              <a:rPr lang="ru-RU" b="1" dirty="0">
                <a:solidFill>
                  <a:srgbClr val="4086F0"/>
                </a:solidFill>
              </a:rPr>
              <a:t>»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F94A79-AC50-33F5-F128-3D30DA1F1134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Google Shape;293;p7">
            <a:extLst>
              <a:ext uri="{FF2B5EF4-FFF2-40B4-BE49-F238E27FC236}">
                <a16:creationId xmlns:a16="http://schemas.microsoft.com/office/drawing/2014/main" id="{6CB8540B-5D47-BD26-83E4-8636C1192CDD}"/>
              </a:ext>
            </a:extLst>
          </p:cNvPr>
          <p:cNvSpPr/>
          <p:nvPr/>
        </p:nvSpPr>
        <p:spPr>
          <a:xfrm>
            <a:off x="10153651" y="3459480"/>
            <a:ext cx="1377950" cy="328588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1165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CF22B-E1F3-E629-A383-6FCB2345D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5D47E0D-5A96-65FB-D4C2-1240859D4109}"/>
              </a:ext>
            </a:extLst>
          </p:cNvPr>
          <p:cNvSpPr txBox="1"/>
          <p:nvPr/>
        </p:nvSpPr>
        <p:spPr>
          <a:xfrm>
            <a:off x="711200" y="1653602"/>
            <a:ext cx="1059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ШАГ </a:t>
            </a:r>
            <a:r>
              <a:rPr lang="en-US" b="1" dirty="0">
                <a:solidFill>
                  <a:srgbClr val="16324F"/>
                </a:solidFill>
              </a:rPr>
              <a:t>2</a:t>
            </a:r>
            <a:r>
              <a:rPr lang="ru-RU" b="1" dirty="0">
                <a:solidFill>
                  <a:srgbClr val="16324F"/>
                </a:solidFill>
              </a:rPr>
              <a:t>. </a:t>
            </a:r>
            <a:r>
              <a:rPr lang="ru-RU" dirty="0"/>
              <a:t>Открываем </a:t>
            </a:r>
            <a:r>
              <a:rPr lang="en-US" dirty="0"/>
              <a:t>Excel </a:t>
            </a:r>
            <a:r>
              <a:rPr lang="ru-RU" dirty="0"/>
              <a:t>файл, в файле находится действующая адресная программа по всем сетям.</a:t>
            </a: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6CD10137-5679-0347-6F92-BD66A2F639AB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740882-2D49-8DA4-0D66-9A63741C0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787" y="2487816"/>
            <a:ext cx="8015705" cy="27141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74F175-6762-99C5-96AA-CD63F0132788}"/>
              </a:ext>
            </a:extLst>
          </p:cNvPr>
          <p:cNvSpPr txBox="1"/>
          <p:nvPr/>
        </p:nvSpPr>
        <p:spPr>
          <a:xfrm>
            <a:off x="138211" y="6520041"/>
            <a:ext cx="11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ea typeface="Verdana"/>
                <a:cs typeface="Verdana"/>
                <a:sym typeface="Verdana"/>
              </a:rPr>
              <a:t>MERCH IR</a:t>
            </a:r>
            <a:endParaRPr lang="ru-RU" sz="1200" spc="3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2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7">
            <a:extLst>
              <a:ext uri="{FF2B5EF4-FFF2-40B4-BE49-F238E27FC236}">
                <a16:creationId xmlns:a16="http://schemas.microsoft.com/office/drawing/2014/main" id="{ECA381AB-D548-A76B-5C03-47D37A1E6CF4}"/>
              </a:ext>
            </a:extLst>
          </p:cNvPr>
          <p:cNvSpPr/>
          <p:nvPr/>
        </p:nvSpPr>
        <p:spPr>
          <a:xfrm>
            <a:off x="8608591" y="2929991"/>
            <a:ext cx="3367099" cy="2802215"/>
          </a:xfrm>
          <a:prstGeom prst="roundRect">
            <a:avLst>
              <a:gd name="adj" fmla="val 7407"/>
            </a:avLst>
          </a:prstGeom>
          <a:solidFill>
            <a:srgbClr val="E5F0FF"/>
          </a:solidFill>
          <a:ln/>
        </p:spPr>
        <p:txBody>
          <a:bodyPr/>
          <a:lstStyle/>
          <a:p>
            <a:endParaRPr lang="ru-RU">
              <a:latin typeface="Aptos Display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D11CA9-8D7F-158E-CAF1-38DBC8528BEB}"/>
              </a:ext>
            </a:extLst>
          </p:cNvPr>
          <p:cNvSpPr txBox="1"/>
          <p:nvPr/>
        </p:nvSpPr>
        <p:spPr>
          <a:xfrm>
            <a:off x="640080" y="1448711"/>
            <a:ext cx="10596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6324F"/>
                </a:solidFill>
              </a:rPr>
              <a:t>Если необходимо проверить артикул оборудования, </a:t>
            </a:r>
            <a:r>
              <a:rPr lang="ru-RU" dirty="0"/>
              <a:t>необходимо воспользоваться порталом </a:t>
            </a:r>
            <a:r>
              <a:rPr lang="en-US" dirty="0" err="1"/>
              <a:t>Animotech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ru-RU" b="1" dirty="0">
                <a:solidFill>
                  <a:srgbClr val="4086F0"/>
                </a:solidFill>
              </a:rPr>
              <a:t>Ссылка на портал</a:t>
            </a:r>
            <a:r>
              <a:rPr lang="ru-RU" dirty="0">
                <a:solidFill>
                  <a:srgbClr val="4086F0"/>
                </a:solidFill>
              </a:rPr>
              <a:t>:</a:t>
            </a:r>
            <a:r>
              <a:rPr lang="ru-RU" dirty="0"/>
              <a:t> </a:t>
            </a:r>
            <a:r>
              <a:rPr lang="ru-RU" dirty="0">
                <a:solidFill>
                  <a:srgbClr val="4086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MARS - мировые бренды Petcare, Food, Mars </a:t>
            </a:r>
            <a:r>
              <a:rPr lang="ru-RU" dirty="0" err="1">
                <a:solidFill>
                  <a:srgbClr val="4086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Wrigley</a:t>
            </a:r>
            <a:endParaRPr lang="ru-RU" dirty="0">
              <a:solidFill>
                <a:srgbClr val="4086F0"/>
              </a:solidFill>
            </a:endParaRPr>
          </a:p>
          <a:p>
            <a:endParaRPr lang="ru-RU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775FA55B-C084-2E45-36EF-CE998F6BB039}"/>
              </a:ext>
            </a:extLst>
          </p:cNvPr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Пример загрузки адресной программы в</a:t>
            </a:r>
            <a:r>
              <a:rPr lang="en-US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Mech IR</a:t>
            </a:r>
            <a:r>
              <a:rPr lang="ru-RU" sz="3400" b="1" dirty="0">
                <a:solidFill>
                  <a:srgbClr val="16324F"/>
                </a:solidFill>
                <a:latin typeface="Aptos Display"/>
                <a:ea typeface="Century Schoolbook" pitchFamily="34" charset="-122"/>
                <a:cs typeface="Century Schoolbook" pitchFamily="34" charset="-120"/>
              </a:rPr>
              <a:t> </a:t>
            </a:r>
            <a:endParaRPr lang="en-US" sz="3400" dirty="0">
              <a:solidFill>
                <a:srgbClr val="16324F"/>
              </a:solidFill>
              <a:latin typeface="Aptos Display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D576D78-F0F4-6FEA-F763-97EED98B5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489793"/>
            <a:ext cx="7650480" cy="3472298"/>
          </a:xfrm>
          <a:prstGeom prst="rect">
            <a:avLst/>
          </a:prstGeom>
        </p:spPr>
      </p:pic>
      <p:sp>
        <p:nvSpPr>
          <p:cNvPr id="22" name="Google Shape;293;p7">
            <a:extLst>
              <a:ext uri="{FF2B5EF4-FFF2-40B4-BE49-F238E27FC236}">
                <a16:creationId xmlns:a16="http://schemas.microsoft.com/office/drawing/2014/main" id="{530E47D5-3870-689C-BA3D-0D324CB24748}"/>
              </a:ext>
            </a:extLst>
          </p:cNvPr>
          <p:cNvSpPr/>
          <p:nvPr/>
        </p:nvSpPr>
        <p:spPr>
          <a:xfrm>
            <a:off x="570508" y="2929991"/>
            <a:ext cx="1377950" cy="328588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007B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ptos Display"/>
              <a:ea typeface="Calibri"/>
              <a:cs typeface="Calibri"/>
              <a:sym typeface="Calibri"/>
            </a:endParaRPr>
          </a:p>
        </p:txBody>
      </p:sp>
      <p:sp>
        <p:nvSpPr>
          <p:cNvPr id="24" name="Shape 17">
            <a:extLst>
              <a:ext uri="{FF2B5EF4-FFF2-40B4-BE49-F238E27FC236}">
                <a16:creationId xmlns:a16="http://schemas.microsoft.com/office/drawing/2014/main" id="{3D892A93-1258-6074-E958-6EE63E92DADD}"/>
              </a:ext>
            </a:extLst>
          </p:cNvPr>
          <p:cNvSpPr/>
          <p:nvPr/>
        </p:nvSpPr>
        <p:spPr>
          <a:xfrm>
            <a:off x="8763000" y="3048000"/>
            <a:ext cx="3053080" cy="2458720"/>
          </a:xfrm>
          <a:prstGeom prst="roundRect">
            <a:avLst>
              <a:gd name="adj" fmla="val 2336"/>
            </a:avLst>
          </a:prstGeom>
          <a:solidFill>
            <a:srgbClr val="E5F0FF"/>
          </a:solidFill>
          <a:ln/>
        </p:spPr>
        <p:txBody>
          <a:bodyPr/>
          <a:lstStyle/>
          <a:p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Если вам необходима полная выгрузка соответствия артикулов оборудования, названия оборудования или иных данных по оборудованию, то вы можете обратиться: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КЦ 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Команда 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POSM (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marina.eterevskova@effem.com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и </a:t>
            </a:r>
            <a:r>
              <a:rPr lang="en-US" sz="1400" u="sng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aislan.balgan@effem.com</a:t>
            </a:r>
            <a:r>
              <a:rPr lang="en-US" sz="1400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) </a:t>
            </a:r>
            <a:endParaRPr lang="ru-RU" sz="1400" dirty="0">
              <a:solidFill>
                <a:srgbClr val="1B2733"/>
              </a:solidFill>
              <a:latin typeface="Aptos Display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AutoNum type="arabicPeriod"/>
            </a:pPr>
            <a:r>
              <a:rPr lang="en-US" sz="1400" u="sng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yulia.zakharchenko@effem.com</a:t>
            </a:r>
            <a:r>
              <a:rPr lang="ru-RU" sz="1400" u="sng" dirty="0">
                <a:solidFill>
                  <a:srgbClr val="1B2733"/>
                </a:solidFill>
                <a:latin typeface="Aptos Display"/>
                <a:ea typeface="Calibri" pitchFamily="34" charset="-122"/>
                <a:cs typeface="Calibri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097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984</Words>
  <Application>Microsoft Macintosh PowerPoint</Application>
  <PresentationFormat>Широкоэкранный</PresentationFormat>
  <Paragraphs>125</Paragraphs>
  <Slides>16</Slides>
  <Notes>9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Mars Centra</vt:lpstr>
      <vt:lpstr>Verdana</vt:lpstr>
      <vt:lpstr>Office Theme</vt:lpstr>
      <vt:lpstr>Загрузка адресной программы по ДМП в MERCH IR WEB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Mars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Sukhoroslov, Vitaliy (Contractor)</dc:creator>
  <cp:lastModifiedBy>Sukhoroslov, Vitaliy (Contractor)</cp:lastModifiedBy>
  <cp:revision>3</cp:revision>
  <dcterms:created xsi:type="dcterms:W3CDTF">2026-07-30T06:02:47Z</dcterms:created>
  <dcterms:modified xsi:type="dcterms:W3CDTF">2026-09-15T06:09:17Z</dcterms:modified>
</cp:coreProperties>
</file>