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</p:sldMasterIdLst>
  <p:notesMasterIdLst>
    <p:notesMasterId r:id="rId13"/>
  </p:notesMasterIdLst>
  <p:sldIdLst>
    <p:sldId id="256" r:id="rId2"/>
    <p:sldId id="257" r:id="rId3"/>
    <p:sldId id="258" r:id="rId4"/>
    <p:sldId id="266" r:id="rId5"/>
    <p:sldId id="265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6BD8DA79-A16D-4A42-857F-AA0267F0D697}">
          <p14:sldIdLst>
            <p14:sldId id="256"/>
            <p14:sldId id="257"/>
            <p14:sldId id="258"/>
            <p14:sldId id="266"/>
            <p14:sldId id="265"/>
            <p14:sldId id="259"/>
            <p14:sldId id="260"/>
            <p14:sldId id="261"/>
            <p14:sldId id="262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752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0D256D-5AD1-4B6D-9034-917D1977C286}" type="doc">
      <dgm:prSet loTypeId="urn:microsoft.com/office/officeart/2005/8/layout/matrix1" loCatId="matrix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033F17B2-3464-4407-B1F9-B11C5D5AFE14}">
      <dgm:prSet custT="1"/>
      <dgm:spPr/>
      <dgm:t>
        <a:bodyPr/>
        <a:lstStyle/>
        <a:p>
          <a:r>
            <a:rPr lang="ru-RU" sz="2400" b="1" dirty="0"/>
            <a:t>Важные правила</a:t>
          </a:r>
          <a:endParaRPr lang="ru-RU" sz="2400" dirty="0"/>
        </a:p>
      </dgm:t>
    </dgm:pt>
    <dgm:pt modelId="{98D274D9-D84C-41AE-B8FF-3EA088F4AFA8}" type="parTrans" cxnId="{E8CCA184-B35C-4FF5-89BF-E21FAE4C9452}">
      <dgm:prSet/>
      <dgm:spPr/>
      <dgm:t>
        <a:bodyPr/>
        <a:lstStyle/>
        <a:p>
          <a:endParaRPr lang="ru-RU"/>
        </a:p>
      </dgm:t>
    </dgm:pt>
    <dgm:pt modelId="{1C5E328B-9398-4AEC-86F1-647F665E3150}" type="sibTrans" cxnId="{E8CCA184-B35C-4FF5-89BF-E21FAE4C9452}">
      <dgm:prSet/>
      <dgm:spPr/>
      <dgm:t>
        <a:bodyPr/>
        <a:lstStyle/>
        <a:p>
          <a:endParaRPr lang="ru-RU"/>
        </a:p>
      </dgm:t>
    </dgm:pt>
    <dgm:pt modelId="{70D42024-632F-45CE-97AC-05EEE5A6BEBC}">
      <dgm:prSet/>
      <dgm:spPr/>
      <dgm:t>
        <a:bodyPr/>
        <a:lstStyle/>
        <a:p>
          <a:pPr algn="just"/>
          <a:r>
            <a:rPr lang="ru-RU" b="1" i="0" dirty="0"/>
            <a:t>Всегда выгружайте новый шаблон для работы</a:t>
          </a:r>
          <a:r>
            <a:rPr lang="en-US" b="1" i="0" dirty="0"/>
            <a:t> </a:t>
          </a:r>
          <a:r>
            <a:rPr lang="en-US" b="0" i="0" dirty="0"/>
            <a:t>-</a:t>
          </a:r>
          <a:r>
            <a:rPr lang="en-US" b="1" i="0" dirty="0"/>
            <a:t> </a:t>
          </a:r>
          <a:r>
            <a:rPr lang="ru-RU" dirty="0"/>
            <a:t>мастер-данные могут измениться (например изменится название продукта в SAP,  а в шаблоне будет старое название) - такой шаблон будет возвращен вам на доработку.</a:t>
          </a:r>
        </a:p>
      </dgm:t>
    </dgm:pt>
    <dgm:pt modelId="{84FE0C7C-6598-4C8F-86BD-7675B2000FE5}" type="parTrans" cxnId="{B23D97CD-72A5-4C1A-9208-929189325AB2}">
      <dgm:prSet/>
      <dgm:spPr/>
      <dgm:t>
        <a:bodyPr/>
        <a:lstStyle/>
        <a:p>
          <a:endParaRPr lang="ru-RU"/>
        </a:p>
      </dgm:t>
    </dgm:pt>
    <dgm:pt modelId="{745435FA-454B-483E-92C7-0BC4D2813A05}" type="sibTrans" cxnId="{B23D97CD-72A5-4C1A-9208-929189325AB2}">
      <dgm:prSet/>
      <dgm:spPr/>
      <dgm:t>
        <a:bodyPr/>
        <a:lstStyle/>
        <a:p>
          <a:endParaRPr lang="ru-RU"/>
        </a:p>
      </dgm:t>
    </dgm:pt>
    <dgm:pt modelId="{AAF2FCF0-96F8-44CB-AA23-C222165CC4BB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pPr algn="just"/>
          <a:r>
            <a:rPr lang="ru-RU" b="1" dirty="0"/>
            <a:t>Нельзя в одном шаблоне </a:t>
          </a:r>
          <a:r>
            <a:rPr lang="ru-RU" dirty="0"/>
            <a:t>корректировать текущие промо-акции и создавать новые промо-акции: необходимо сделать 2 файла загрузки: редактирование промо и создание промо.</a:t>
          </a:r>
        </a:p>
      </dgm:t>
    </dgm:pt>
    <dgm:pt modelId="{27665E5E-1977-46C1-8B10-A514A0C4E127}" type="parTrans" cxnId="{49046974-7DA9-4BE5-8412-AD22BE1D6A26}">
      <dgm:prSet/>
      <dgm:spPr/>
      <dgm:t>
        <a:bodyPr/>
        <a:lstStyle/>
        <a:p>
          <a:endParaRPr lang="ru-RU"/>
        </a:p>
      </dgm:t>
    </dgm:pt>
    <dgm:pt modelId="{00D850ED-8777-48DF-8B12-A9124C704A7C}" type="sibTrans" cxnId="{49046974-7DA9-4BE5-8412-AD22BE1D6A26}">
      <dgm:prSet/>
      <dgm:spPr/>
      <dgm:t>
        <a:bodyPr/>
        <a:lstStyle/>
        <a:p>
          <a:endParaRPr lang="ru-RU"/>
        </a:p>
      </dgm:t>
    </dgm:pt>
    <dgm:pt modelId="{A4424D1D-98FB-4731-BDF6-FC6DA4C46950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pPr algn="just"/>
          <a:r>
            <a:rPr lang="ru-RU" dirty="0"/>
            <a:t>В шаблоне скидка в % (</a:t>
          </a:r>
          <a:r>
            <a:rPr lang="ru-RU" b="1" dirty="0"/>
            <a:t>Discount NRV</a:t>
          </a:r>
          <a:r>
            <a:rPr lang="ru-RU" dirty="0"/>
            <a:t>). Скидки в рублях сейчас недоступны.</a:t>
          </a:r>
        </a:p>
      </dgm:t>
    </dgm:pt>
    <dgm:pt modelId="{592F332A-1563-4BA1-9C89-FDB1A9DF06BE}" type="parTrans" cxnId="{0B4BC485-3EBE-4814-9E1D-A2994CA7F29E}">
      <dgm:prSet/>
      <dgm:spPr/>
      <dgm:t>
        <a:bodyPr/>
        <a:lstStyle/>
        <a:p>
          <a:endParaRPr lang="ru-RU"/>
        </a:p>
      </dgm:t>
    </dgm:pt>
    <dgm:pt modelId="{13BE114C-7DC4-45F9-AA9B-6B96CA64A297}" type="sibTrans" cxnId="{0B4BC485-3EBE-4814-9E1D-A2994CA7F29E}">
      <dgm:prSet/>
      <dgm:spPr/>
      <dgm:t>
        <a:bodyPr/>
        <a:lstStyle/>
        <a:p>
          <a:endParaRPr lang="ru-RU"/>
        </a:p>
      </dgm:t>
    </dgm:pt>
    <dgm:pt modelId="{0E76C65B-473E-4243-81C2-2B8637B8B9C7}">
      <dgm:prSet/>
      <dgm:spPr/>
      <dgm:t>
        <a:bodyPr/>
        <a:lstStyle/>
        <a:p>
          <a:pPr algn="just"/>
          <a:r>
            <a:rPr lang="ru-RU" dirty="0"/>
            <a:t>Если вам нужна помощь в заполнении шаблона: обратитесь в поддержку InPlan, создав запрос через систему Intradesk с типом «Консультация».</a:t>
          </a:r>
        </a:p>
      </dgm:t>
    </dgm:pt>
    <dgm:pt modelId="{37A999AD-79F7-44D5-86FE-F8372D599342}" type="parTrans" cxnId="{61BA771F-4B6F-4F09-BA78-2128D79C6D11}">
      <dgm:prSet/>
      <dgm:spPr/>
      <dgm:t>
        <a:bodyPr/>
        <a:lstStyle/>
        <a:p>
          <a:endParaRPr lang="ru-RU"/>
        </a:p>
      </dgm:t>
    </dgm:pt>
    <dgm:pt modelId="{3D0AAA6C-C664-4656-ABAA-948093BCEBE5}" type="sibTrans" cxnId="{61BA771F-4B6F-4F09-BA78-2128D79C6D11}">
      <dgm:prSet/>
      <dgm:spPr/>
      <dgm:t>
        <a:bodyPr/>
        <a:lstStyle/>
        <a:p>
          <a:endParaRPr lang="ru-RU"/>
        </a:p>
      </dgm:t>
    </dgm:pt>
    <dgm:pt modelId="{A29C7571-6A66-475A-A408-765C794F2E43}">
      <dgm:prSet/>
      <dgm:spPr/>
    </dgm:pt>
    <dgm:pt modelId="{709F6161-BC0B-4DEE-A624-BA8093661F08}" type="parTrans" cxnId="{45FAE10A-6114-403A-AD17-DDA755F55769}">
      <dgm:prSet/>
      <dgm:spPr/>
      <dgm:t>
        <a:bodyPr/>
        <a:lstStyle/>
        <a:p>
          <a:endParaRPr lang="ru-RU"/>
        </a:p>
      </dgm:t>
    </dgm:pt>
    <dgm:pt modelId="{FF8B0B0D-9A12-4241-8710-36B90224DE81}" type="sibTrans" cxnId="{45FAE10A-6114-403A-AD17-DDA755F55769}">
      <dgm:prSet/>
      <dgm:spPr/>
      <dgm:t>
        <a:bodyPr/>
        <a:lstStyle/>
        <a:p>
          <a:endParaRPr lang="ru-RU"/>
        </a:p>
      </dgm:t>
    </dgm:pt>
    <dgm:pt modelId="{EA29E303-B3B8-4A52-92D2-CBFA2A11FCB6}">
      <dgm:prSet/>
      <dgm:spPr/>
      <dgm:t>
        <a:bodyPr/>
        <a:lstStyle/>
        <a:p>
          <a:pPr algn="just"/>
          <a:endParaRPr lang="ru-RU" dirty="0"/>
        </a:p>
      </dgm:t>
    </dgm:pt>
    <dgm:pt modelId="{C9DB2FF3-830A-4EB5-9D7D-E0ECF4FF00FD}" type="parTrans" cxnId="{839274D3-92FE-4C94-83FF-AE2CC9CCAFF1}">
      <dgm:prSet/>
      <dgm:spPr/>
      <dgm:t>
        <a:bodyPr/>
        <a:lstStyle/>
        <a:p>
          <a:endParaRPr lang="ru-RU"/>
        </a:p>
      </dgm:t>
    </dgm:pt>
    <dgm:pt modelId="{319505E5-9953-49C6-A5CA-17DE40129FDB}" type="sibTrans" cxnId="{839274D3-92FE-4C94-83FF-AE2CC9CCAFF1}">
      <dgm:prSet/>
      <dgm:spPr/>
      <dgm:t>
        <a:bodyPr/>
        <a:lstStyle/>
        <a:p>
          <a:endParaRPr lang="ru-RU"/>
        </a:p>
      </dgm:t>
    </dgm:pt>
    <dgm:pt modelId="{9EC8EB2B-E743-4506-93FD-A1A263EBE4CF}">
      <dgm:prSet/>
      <dgm:spPr/>
      <dgm:t>
        <a:bodyPr/>
        <a:lstStyle/>
        <a:p>
          <a:pPr algn="just"/>
          <a:endParaRPr lang="ru-RU" dirty="0"/>
        </a:p>
      </dgm:t>
    </dgm:pt>
    <dgm:pt modelId="{AAD8C687-B174-4334-A716-9EA01C7A8C80}" type="parTrans" cxnId="{63F3917E-D8F3-4557-9D87-C012C41EF77F}">
      <dgm:prSet/>
      <dgm:spPr/>
      <dgm:t>
        <a:bodyPr/>
        <a:lstStyle/>
        <a:p>
          <a:endParaRPr lang="ru-RU"/>
        </a:p>
      </dgm:t>
    </dgm:pt>
    <dgm:pt modelId="{A95DBEE6-5FF6-41FF-B3DB-5EABA6B3C563}" type="sibTrans" cxnId="{63F3917E-D8F3-4557-9D87-C012C41EF77F}">
      <dgm:prSet/>
      <dgm:spPr/>
      <dgm:t>
        <a:bodyPr/>
        <a:lstStyle/>
        <a:p>
          <a:endParaRPr lang="ru-RU"/>
        </a:p>
      </dgm:t>
    </dgm:pt>
    <dgm:pt modelId="{85A4B275-89BD-4095-923D-0F96F9D1191E}" type="pres">
      <dgm:prSet presAssocID="{CF0D256D-5AD1-4B6D-9034-917D1977C286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8399ACA-925A-431B-8129-7CF652451316}" type="pres">
      <dgm:prSet presAssocID="{CF0D256D-5AD1-4B6D-9034-917D1977C286}" presName="matrix" presStyleCnt="0"/>
      <dgm:spPr/>
    </dgm:pt>
    <dgm:pt modelId="{C7C173F2-E18F-41D1-B4D9-B1B1B560D46F}" type="pres">
      <dgm:prSet presAssocID="{CF0D256D-5AD1-4B6D-9034-917D1977C286}" presName="tile1" presStyleLbl="node1" presStyleIdx="0" presStyleCnt="4" custLinFactNeighborX="-4628" custLinFactNeighborY="0"/>
      <dgm:spPr/>
    </dgm:pt>
    <dgm:pt modelId="{C342FC24-21F7-4C9F-A3EF-CC14E38CBFAC}" type="pres">
      <dgm:prSet presAssocID="{CF0D256D-5AD1-4B6D-9034-917D1977C28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9EB267E-A9B7-401B-82EE-765FAB709076}" type="pres">
      <dgm:prSet presAssocID="{CF0D256D-5AD1-4B6D-9034-917D1977C286}" presName="tile2" presStyleLbl="node1" presStyleIdx="1" presStyleCnt="4" custLinFactNeighborX="-690"/>
      <dgm:spPr/>
    </dgm:pt>
    <dgm:pt modelId="{DC83D9D8-A819-49E8-91C7-2036ED64F053}" type="pres">
      <dgm:prSet presAssocID="{CF0D256D-5AD1-4B6D-9034-917D1977C28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01220DD5-0AE1-40CE-B3B9-492F8ED10279}" type="pres">
      <dgm:prSet presAssocID="{CF0D256D-5AD1-4B6D-9034-917D1977C286}" presName="tile3" presStyleLbl="node1" presStyleIdx="2" presStyleCnt="4" custLinFactNeighborX="-4024" custLinFactNeighborY="4062"/>
      <dgm:spPr/>
    </dgm:pt>
    <dgm:pt modelId="{30D1A075-7F27-4AED-AD0F-09020D0B7EC6}" type="pres">
      <dgm:prSet presAssocID="{CF0D256D-5AD1-4B6D-9034-917D1977C28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5BA44D0-31F7-4D17-868C-CA5DBDA6F68D}" type="pres">
      <dgm:prSet presAssocID="{CF0D256D-5AD1-4B6D-9034-917D1977C286}" presName="tile4" presStyleLbl="node1" presStyleIdx="3" presStyleCnt="4"/>
      <dgm:spPr/>
    </dgm:pt>
    <dgm:pt modelId="{71A754AA-2AC5-4E0D-868F-39D9E74C4DD8}" type="pres">
      <dgm:prSet presAssocID="{CF0D256D-5AD1-4B6D-9034-917D1977C28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D3029AC4-B181-4474-8FD3-11694FA1E8AF}" type="pres">
      <dgm:prSet presAssocID="{CF0D256D-5AD1-4B6D-9034-917D1977C286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BCA1B401-63C8-4A2A-B858-E1BFD879E210}" type="presOf" srcId="{70D42024-632F-45CE-97AC-05EEE5A6BEBC}" destId="{C342FC24-21F7-4C9F-A3EF-CC14E38CBFAC}" srcOrd="1" destOrd="0" presId="urn:microsoft.com/office/officeart/2005/8/layout/matrix1"/>
    <dgm:cxn modelId="{25FB9904-021D-4A00-8FE2-DB7BD476C63A}" type="presOf" srcId="{033F17B2-3464-4407-B1F9-B11C5D5AFE14}" destId="{D3029AC4-B181-4474-8FD3-11694FA1E8AF}" srcOrd="0" destOrd="0" presId="urn:microsoft.com/office/officeart/2005/8/layout/matrix1"/>
    <dgm:cxn modelId="{79338306-598C-4787-9DA3-BB5BED525B8F}" type="presOf" srcId="{AAF2FCF0-96F8-44CB-AA23-C222165CC4BB}" destId="{DC83D9D8-A819-49E8-91C7-2036ED64F053}" srcOrd="1" destOrd="0" presId="urn:microsoft.com/office/officeart/2005/8/layout/matrix1"/>
    <dgm:cxn modelId="{45FAE10A-6114-403A-AD17-DDA755F55769}" srcId="{033F17B2-3464-4407-B1F9-B11C5D5AFE14}" destId="{A29C7571-6A66-475A-A408-765C794F2E43}" srcOrd="5" destOrd="0" parTransId="{709F6161-BC0B-4DEE-A624-BA8093661F08}" sibTransId="{FF8B0B0D-9A12-4241-8710-36B90224DE81}"/>
    <dgm:cxn modelId="{61BA771F-4B6F-4F09-BA78-2128D79C6D11}" srcId="{033F17B2-3464-4407-B1F9-B11C5D5AFE14}" destId="{0E76C65B-473E-4243-81C2-2B8637B8B9C7}" srcOrd="3" destOrd="0" parTransId="{37A999AD-79F7-44D5-86FE-F8372D599342}" sibTransId="{3D0AAA6C-C664-4656-ABAA-948093BCEBE5}"/>
    <dgm:cxn modelId="{6F00BF5D-1839-409B-82AE-3113544D0FBF}" type="presOf" srcId="{AAF2FCF0-96F8-44CB-AA23-C222165CC4BB}" destId="{09EB267E-A9B7-401B-82EE-765FAB709076}" srcOrd="0" destOrd="0" presId="urn:microsoft.com/office/officeart/2005/8/layout/matrix1"/>
    <dgm:cxn modelId="{49046974-7DA9-4BE5-8412-AD22BE1D6A26}" srcId="{033F17B2-3464-4407-B1F9-B11C5D5AFE14}" destId="{AAF2FCF0-96F8-44CB-AA23-C222165CC4BB}" srcOrd="1" destOrd="0" parTransId="{27665E5E-1977-46C1-8B10-A514A0C4E127}" sibTransId="{00D850ED-8777-48DF-8B12-A9124C704A7C}"/>
    <dgm:cxn modelId="{63F3917E-D8F3-4557-9D87-C012C41EF77F}" srcId="{033F17B2-3464-4407-B1F9-B11C5D5AFE14}" destId="{9EC8EB2B-E743-4506-93FD-A1A263EBE4CF}" srcOrd="4" destOrd="0" parTransId="{AAD8C687-B174-4334-A716-9EA01C7A8C80}" sibTransId="{A95DBEE6-5FF6-41FF-B3DB-5EABA6B3C563}"/>
    <dgm:cxn modelId="{E8CCA184-B35C-4FF5-89BF-E21FAE4C9452}" srcId="{CF0D256D-5AD1-4B6D-9034-917D1977C286}" destId="{033F17B2-3464-4407-B1F9-B11C5D5AFE14}" srcOrd="0" destOrd="0" parTransId="{98D274D9-D84C-41AE-B8FF-3EA088F4AFA8}" sibTransId="{1C5E328B-9398-4AEC-86F1-647F665E3150}"/>
    <dgm:cxn modelId="{0B4BC485-3EBE-4814-9E1D-A2994CA7F29E}" srcId="{033F17B2-3464-4407-B1F9-B11C5D5AFE14}" destId="{A4424D1D-98FB-4731-BDF6-FC6DA4C46950}" srcOrd="2" destOrd="0" parTransId="{592F332A-1563-4BA1-9C89-FDB1A9DF06BE}" sibTransId="{13BE114C-7DC4-45F9-AA9B-6B96CA64A297}"/>
    <dgm:cxn modelId="{3DDBB68E-6C3A-4FF2-A5AE-C7B8D125FEEA}" type="presOf" srcId="{A4424D1D-98FB-4731-BDF6-FC6DA4C46950}" destId="{30D1A075-7F27-4AED-AD0F-09020D0B7EC6}" srcOrd="1" destOrd="0" presId="urn:microsoft.com/office/officeart/2005/8/layout/matrix1"/>
    <dgm:cxn modelId="{A2DDF595-3B28-4F8A-AB7F-D9D441A2CE13}" type="presOf" srcId="{70D42024-632F-45CE-97AC-05EEE5A6BEBC}" destId="{C7C173F2-E18F-41D1-B4D9-B1B1B560D46F}" srcOrd="0" destOrd="0" presId="urn:microsoft.com/office/officeart/2005/8/layout/matrix1"/>
    <dgm:cxn modelId="{F15F4EAF-7BD7-4E95-96ED-690CC8BB994C}" type="presOf" srcId="{CF0D256D-5AD1-4B6D-9034-917D1977C286}" destId="{85A4B275-89BD-4095-923D-0F96F9D1191E}" srcOrd="0" destOrd="0" presId="urn:microsoft.com/office/officeart/2005/8/layout/matrix1"/>
    <dgm:cxn modelId="{FAB85BBA-EF8B-44CD-B330-C22FC47683EB}" type="presOf" srcId="{A4424D1D-98FB-4731-BDF6-FC6DA4C46950}" destId="{01220DD5-0AE1-40CE-B3B9-492F8ED10279}" srcOrd="0" destOrd="0" presId="urn:microsoft.com/office/officeart/2005/8/layout/matrix1"/>
    <dgm:cxn modelId="{B23D97CD-72A5-4C1A-9208-929189325AB2}" srcId="{033F17B2-3464-4407-B1F9-B11C5D5AFE14}" destId="{70D42024-632F-45CE-97AC-05EEE5A6BEBC}" srcOrd="0" destOrd="0" parTransId="{84FE0C7C-6598-4C8F-86BD-7675B2000FE5}" sibTransId="{745435FA-454B-483E-92C7-0BC4D2813A05}"/>
    <dgm:cxn modelId="{FEA46ED2-61FB-40AF-B7AA-9F294F197D28}" type="presOf" srcId="{0E76C65B-473E-4243-81C2-2B8637B8B9C7}" destId="{55BA44D0-31F7-4D17-868C-CA5DBDA6F68D}" srcOrd="0" destOrd="0" presId="urn:microsoft.com/office/officeart/2005/8/layout/matrix1"/>
    <dgm:cxn modelId="{839274D3-92FE-4C94-83FF-AE2CC9CCAFF1}" srcId="{033F17B2-3464-4407-B1F9-B11C5D5AFE14}" destId="{EA29E303-B3B8-4A52-92D2-CBFA2A11FCB6}" srcOrd="6" destOrd="0" parTransId="{C9DB2FF3-830A-4EB5-9D7D-E0ECF4FF00FD}" sibTransId="{319505E5-9953-49C6-A5CA-17DE40129FDB}"/>
    <dgm:cxn modelId="{E7A1F0EB-58D8-454B-8152-1FE5C4855B17}" type="presOf" srcId="{0E76C65B-473E-4243-81C2-2B8637B8B9C7}" destId="{71A754AA-2AC5-4E0D-868F-39D9E74C4DD8}" srcOrd="1" destOrd="0" presId="urn:microsoft.com/office/officeart/2005/8/layout/matrix1"/>
    <dgm:cxn modelId="{25E23D5E-7474-4561-9717-F0EFAE72B5F7}" type="presParOf" srcId="{85A4B275-89BD-4095-923D-0F96F9D1191E}" destId="{08399ACA-925A-431B-8129-7CF652451316}" srcOrd="0" destOrd="0" presId="urn:microsoft.com/office/officeart/2005/8/layout/matrix1"/>
    <dgm:cxn modelId="{DAAC896F-928D-482F-A7AB-3763A0199AED}" type="presParOf" srcId="{08399ACA-925A-431B-8129-7CF652451316}" destId="{C7C173F2-E18F-41D1-B4D9-B1B1B560D46F}" srcOrd="0" destOrd="0" presId="urn:microsoft.com/office/officeart/2005/8/layout/matrix1"/>
    <dgm:cxn modelId="{13F987F1-6B7A-4068-88D9-1873999C8F36}" type="presParOf" srcId="{08399ACA-925A-431B-8129-7CF652451316}" destId="{C342FC24-21F7-4C9F-A3EF-CC14E38CBFAC}" srcOrd="1" destOrd="0" presId="urn:microsoft.com/office/officeart/2005/8/layout/matrix1"/>
    <dgm:cxn modelId="{B566476A-B312-43AD-B2C6-A28A145E88A6}" type="presParOf" srcId="{08399ACA-925A-431B-8129-7CF652451316}" destId="{09EB267E-A9B7-401B-82EE-765FAB709076}" srcOrd="2" destOrd="0" presId="urn:microsoft.com/office/officeart/2005/8/layout/matrix1"/>
    <dgm:cxn modelId="{E90585CB-96E4-4BF0-97BD-4413A6AB64D8}" type="presParOf" srcId="{08399ACA-925A-431B-8129-7CF652451316}" destId="{DC83D9D8-A819-49E8-91C7-2036ED64F053}" srcOrd="3" destOrd="0" presId="urn:microsoft.com/office/officeart/2005/8/layout/matrix1"/>
    <dgm:cxn modelId="{88933D9D-AE32-4993-93E0-3848193BB5AC}" type="presParOf" srcId="{08399ACA-925A-431B-8129-7CF652451316}" destId="{01220DD5-0AE1-40CE-B3B9-492F8ED10279}" srcOrd="4" destOrd="0" presId="urn:microsoft.com/office/officeart/2005/8/layout/matrix1"/>
    <dgm:cxn modelId="{D1A4BA10-36A2-437C-99AB-FD24388BF9D1}" type="presParOf" srcId="{08399ACA-925A-431B-8129-7CF652451316}" destId="{30D1A075-7F27-4AED-AD0F-09020D0B7EC6}" srcOrd="5" destOrd="0" presId="urn:microsoft.com/office/officeart/2005/8/layout/matrix1"/>
    <dgm:cxn modelId="{94E51080-9984-456B-AA02-F347730796F5}" type="presParOf" srcId="{08399ACA-925A-431B-8129-7CF652451316}" destId="{55BA44D0-31F7-4D17-868C-CA5DBDA6F68D}" srcOrd="6" destOrd="0" presId="urn:microsoft.com/office/officeart/2005/8/layout/matrix1"/>
    <dgm:cxn modelId="{05263E66-999F-4A74-85E3-193DEAEF3615}" type="presParOf" srcId="{08399ACA-925A-431B-8129-7CF652451316}" destId="{71A754AA-2AC5-4E0D-868F-39D9E74C4DD8}" srcOrd="7" destOrd="0" presId="urn:microsoft.com/office/officeart/2005/8/layout/matrix1"/>
    <dgm:cxn modelId="{4391FF11-48C2-478F-9C65-5543BA51EBF4}" type="presParOf" srcId="{85A4B275-89BD-4095-923D-0F96F9D1191E}" destId="{D3029AC4-B181-4474-8FD3-11694FA1E8AF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C173F2-E18F-41D1-B4D9-B1B1B560D46F}">
      <dsp:nvSpPr>
        <dsp:cNvPr id="0" name=""/>
        <dsp:cNvSpPr/>
      </dsp:nvSpPr>
      <dsp:spPr>
        <a:xfrm rot="16200000">
          <a:off x="1234503" y="-1234503"/>
          <a:ext cx="3058214" cy="5527221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i="0" kern="1200" dirty="0"/>
            <a:t>Всегда выгружайте новый шаблон для работы</a:t>
          </a:r>
          <a:r>
            <a:rPr lang="en-US" sz="2300" b="1" i="0" kern="1200" dirty="0"/>
            <a:t> </a:t>
          </a:r>
          <a:r>
            <a:rPr lang="en-US" sz="2300" b="0" i="0" kern="1200" dirty="0"/>
            <a:t>-</a:t>
          </a:r>
          <a:r>
            <a:rPr lang="en-US" sz="2300" b="1" i="0" kern="1200" dirty="0"/>
            <a:t> </a:t>
          </a:r>
          <a:r>
            <a:rPr lang="ru-RU" sz="2300" kern="1200" dirty="0"/>
            <a:t>мастер-данные могут измениться (например изменится название продукта в SAP,  а в шаблоне будет старое название) - такой шаблон будет возвращен вам на доработку.</a:t>
          </a:r>
        </a:p>
      </dsp:txBody>
      <dsp:txXfrm rot="5400000">
        <a:off x="0" y="0"/>
        <a:ext cx="5527221" cy="2293660"/>
      </dsp:txXfrm>
    </dsp:sp>
    <dsp:sp modelId="{09EB267E-A9B7-401B-82EE-765FAB709076}">
      <dsp:nvSpPr>
        <dsp:cNvPr id="0" name=""/>
        <dsp:cNvSpPr/>
      </dsp:nvSpPr>
      <dsp:spPr>
        <a:xfrm>
          <a:off x="5489083" y="0"/>
          <a:ext cx="5527221" cy="3058214"/>
        </a:xfrm>
        <a:prstGeom prst="round1Rect">
          <a:avLst/>
        </a:prstGeom>
        <a:solidFill>
          <a:schemeClr val="bg2">
            <a:lumMod val="7500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/>
            <a:t>Нельзя в одном шаблоне </a:t>
          </a:r>
          <a:r>
            <a:rPr lang="ru-RU" sz="2300" kern="1200" dirty="0"/>
            <a:t>корректировать текущие промо-акции и создавать новые промо-акции: необходимо сделать 2 файла загрузки: редактирование промо и создание промо.</a:t>
          </a:r>
        </a:p>
      </dsp:txBody>
      <dsp:txXfrm>
        <a:off x="5489083" y="0"/>
        <a:ext cx="5527221" cy="2293660"/>
      </dsp:txXfrm>
    </dsp:sp>
    <dsp:sp modelId="{01220DD5-0AE1-40CE-B3B9-492F8ED10279}">
      <dsp:nvSpPr>
        <dsp:cNvPr id="0" name=""/>
        <dsp:cNvSpPr/>
      </dsp:nvSpPr>
      <dsp:spPr>
        <a:xfrm rot="10800000">
          <a:off x="0" y="3058214"/>
          <a:ext cx="5527221" cy="3058214"/>
        </a:xfrm>
        <a:prstGeom prst="round1Rect">
          <a:avLst/>
        </a:prstGeom>
        <a:solidFill>
          <a:schemeClr val="bg2">
            <a:lumMod val="7500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В шаблоне скидка в % (</a:t>
          </a:r>
          <a:r>
            <a:rPr lang="ru-RU" sz="2300" b="1" kern="1200" dirty="0"/>
            <a:t>Discount NRV</a:t>
          </a:r>
          <a:r>
            <a:rPr lang="ru-RU" sz="2300" kern="1200" dirty="0"/>
            <a:t>). Скидки в рублях сейчас недоступны.</a:t>
          </a:r>
        </a:p>
      </dsp:txBody>
      <dsp:txXfrm rot="10800000">
        <a:off x="0" y="3822768"/>
        <a:ext cx="5527221" cy="2293660"/>
      </dsp:txXfrm>
    </dsp:sp>
    <dsp:sp modelId="{55BA44D0-31F7-4D17-868C-CA5DBDA6F68D}">
      <dsp:nvSpPr>
        <dsp:cNvPr id="0" name=""/>
        <dsp:cNvSpPr/>
      </dsp:nvSpPr>
      <dsp:spPr>
        <a:xfrm rot="5400000">
          <a:off x="6761724" y="1823711"/>
          <a:ext cx="3058214" cy="5527221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Если вам нужна помощь в заполнении шаблона: обратитесь в поддержку InPlan, создав запрос через систему Intradesk с типом «Консультация».</a:t>
          </a:r>
        </a:p>
      </dsp:txBody>
      <dsp:txXfrm rot="-5400000">
        <a:off x="5527221" y="3822767"/>
        <a:ext cx="5527221" cy="2293660"/>
      </dsp:txXfrm>
    </dsp:sp>
    <dsp:sp modelId="{D3029AC4-B181-4474-8FD3-11694FA1E8AF}">
      <dsp:nvSpPr>
        <dsp:cNvPr id="0" name=""/>
        <dsp:cNvSpPr/>
      </dsp:nvSpPr>
      <dsp:spPr>
        <a:xfrm>
          <a:off x="3869055" y="2293660"/>
          <a:ext cx="3316332" cy="1529107"/>
        </a:xfrm>
        <a:prstGeom prst="round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Важные правила</a:t>
          </a:r>
          <a:endParaRPr lang="ru-RU" sz="2400" kern="1200" dirty="0"/>
        </a:p>
      </dsp:txBody>
      <dsp:txXfrm>
        <a:off x="3943700" y="2368305"/>
        <a:ext cx="3167042" cy="13798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8EC0F-9D49-41E3-932A-5E011A7EE133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42C9AF-9497-437F-8C52-2C40241803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788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2C9AF-9497-437F-8C52-2C402418037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266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945A5-D2EF-6B33-E7B9-A3364D9D4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B16136-CE4A-D159-BA1C-6B0D6803EA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36D4C7-1E71-8128-184D-E94F172BD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326D-B261-4ADC-B8D9-CFD93C8BEE93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4F0287-0B17-B57A-F368-B858391D7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DD6E6-7764-8FB4-5638-C9049789B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C6D8-4035-40DB-80AE-01361895A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922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2959A-16ED-22A8-4F18-6B33C8F0F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48C042-6974-BFE6-A0BF-C2329D5CE7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D7DE4D-C44F-3DC2-A142-588BCBEB0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326D-B261-4ADC-B8D9-CFD93C8BEE93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49EC6-7332-E735-D3EE-EEE28628A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FA43BB-625B-B504-E09D-7724EA836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C6D8-4035-40DB-80AE-01361895A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51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2C06AA-AF51-EECB-CC8B-E778E43AAA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0F69E5-9B72-1D47-46AA-E8C79AC0B5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811F7-267D-5215-C242-8E1D83103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326D-B261-4ADC-B8D9-CFD93C8BEE93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D6A-57E7-FF6F-63AA-6C7404D06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9B1338-94D3-6271-10A3-112786741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C6D8-4035-40DB-80AE-01361895A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802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43D2F-FF38-2DCF-6838-03E8CF028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BCEFD-F327-E568-C1F3-977E513DAA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FA3314-69E7-FDA0-5458-BE1EC82A7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326D-B261-4ADC-B8D9-CFD93C8BEE93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932BE-34E2-D1F0-E631-0E93422EF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A65F2-AA00-BE4C-5B19-49868E948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C6D8-4035-40DB-80AE-01361895A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302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78F90-CE65-25EC-C521-3A294C150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8F4557-6487-1991-C76C-276993078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91531-3D64-27AF-E386-A52C5F6C5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326D-B261-4ADC-B8D9-CFD93C8BEE93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884867-5D57-D1D0-E5F7-6BE1F00A9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08B0B0-5765-6FB6-E9C2-1A87A1E56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C6D8-4035-40DB-80AE-01361895A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789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26403-9CC1-4528-5350-735BEB267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1C138-898C-9FF7-078F-9984DD6800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829D35-420F-DAF8-395E-97F3890CB2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43632C-66E4-83B9-004E-9A3EEF926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326D-B261-4ADC-B8D9-CFD93C8BEE93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5ECDE7-5684-BE4F-ABB3-10709E9C6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8D06F0-5C08-3F76-0063-A31281A2D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C6D8-4035-40DB-80AE-01361895A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365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1A4B7-31F3-A43D-0FD1-3B08A02E7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5C6E76-3FE9-5B7A-5EFC-D98F11FB34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A96D75-D453-C979-8D55-8DAC0ADB4A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EA88F6-5A55-4053-D8AA-10F7FCE1A9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E1EA00-B9EE-10D7-0A95-92035B0BAD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6C526F-F51C-70B6-A27C-52C24C930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326D-B261-4ADC-B8D9-CFD93C8BEE93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69B86B-BAFE-93F8-D323-015A6EA0E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FE128D-A2F3-5F13-DC66-B8DBBC78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C6D8-4035-40DB-80AE-01361895A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96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239EE-1D3D-CBAA-CD44-10D094407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391244-2213-C77D-FC5A-80546F188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326D-B261-4ADC-B8D9-CFD93C8BEE93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F2DEFA-E62F-14FD-077C-578D1CB7A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F5F664-E584-8516-9B62-A5262D64C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C6D8-4035-40DB-80AE-01361895A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042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EA1D32-8A13-57F9-AE8F-A3D0C486B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326D-B261-4ADC-B8D9-CFD93C8BEE93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CA584E-1B3F-C120-F55C-95D3ACC0F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04B8F-7672-0316-D6F2-20CB64ADD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C6D8-4035-40DB-80AE-01361895A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507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B99F3-74F2-1C09-242B-6FE65B43E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FBB98-9B91-E044-0C90-2B84E3DE9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C23F-E257-3260-A907-F0156D3A7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D9BEC7-FA18-5B0E-2430-1CBE7B8D0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326D-B261-4ADC-B8D9-CFD93C8BEE93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7F9C79-5E62-312E-2E46-2D9FC38EB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F65BD6-E9BC-F213-0BF3-CD53776C9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C6D8-4035-40DB-80AE-01361895A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258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FEDD4-1D76-4003-03DD-0B1EEFFA8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ED74ED-18CE-254D-C66F-1BF5191935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568772-C002-5916-CE97-6878F2BD92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B6F481-1A4D-F122-F310-E51743332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326D-B261-4ADC-B8D9-CFD93C8BEE93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C4DA5A-738E-3DE6-1EAD-D147BA997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C3E8D3-A7C1-C4AF-926E-DBD22803D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EC6D8-4035-40DB-80AE-01361895A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69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2ECB8B-FD5C-AC1B-87AA-A8DCAEBFC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A67E75-5855-A456-0DE0-F0C43784F4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53B637-AC47-96D2-517F-E54837B4A7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1F326D-B261-4ADC-B8D9-CFD93C8BEE93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C68963-96F5-1BED-2035-8FE31860B9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E4006-47CC-1314-2A75-2B58C78AA5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0EC6D8-4035-40DB-80AE-01361895A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82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nplan.ru.mars/promo/promo-action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266CAD5-1A68-7BC2-9AAB-1454C74DDA42}"/>
              </a:ext>
            </a:extLst>
          </p:cNvPr>
          <p:cNvSpPr/>
          <p:nvPr/>
        </p:nvSpPr>
        <p:spPr>
          <a:xfrm>
            <a:off x="821872" y="1267309"/>
            <a:ext cx="10624457" cy="10948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705062A-E23B-FB25-AA8F-C4611CBA41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2385822"/>
              </p:ext>
            </p:extLst>
          </p:nvPr>
        </p:nvGraphicFramePr>
        <p:xfrm>
          <a:off x="587829" y="685800"/>
          <a:ext cx="11054443" cy="61164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3">
            <a:extLst>
              <a:ext uri="{FF2B5EF4-FFF2-40B4-BE49-F238E27FC236}">
                <a16:creationId xmlns:a16="http://schemas.microsoft.com/office/drawing/2014/main" id="{90A3EA7D-B0F2-75C5-530C-25DA6F3412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973" y="69880"/>
            <a:ext cx="1389047" cy="54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964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17BCC-67B4-D1C4-B775-CA2A0C8A1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3">
            <a:extLst>
              <a:ext uri="{FF2B5EF4-FFF2-40B4-BE49-F238E27FC236}">
                <a16:creationId xmlns:a16="http://schemas.microsoft.com/office/drawing/2014/main" id="{01FE3BD7-C73B-E646-601A-52993F0B8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73" y="69880"/>
            <a:ext cx="1389047" cy="5460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26341F-1D82-6055-3C05-BC31D6CAB1B9}"/>
              </a:ext>
            </a:extLst>
          </p:cNvPr>
          <p:cNvSpPr txBox="1"/>
          <p:nvPr/>
        </p:nvSpPr>
        <p:spPr>
          <a:xfrm>
            <a:off x="947057" y="946780"/>
            <a:ext cx="963385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Лист "Hashtag" </a:t>
            </a:r>
            <a:r>
              <a:rPr lang="ru-RU" dirty="0"/>
              <a:t>- проверить чтобы все хэштеги были из справочника. Если необходимо добавить новый хэштег - нужно сначала внести его в справочник Inplan, после этого уже выгрузить шаблон, чтобы в справочник добавился новый хэштег. 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Если нужно в 1 промо акцию добавить несколько хэштегов, нужно внести их по строчкам:</a:t>
            </a:r>
          </a:p>
          <a:p>
            <a:endParaRPr lang="ru-RU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36C183-7580-6619-9B47-CE42CF70B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772" y="2778091"/>
            <a:ext cx="1892397" cy="13018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9D9B967-3901-7320-A9B1-F3E33B8D5CAE}"/>
              </a:ext>
            </a:extLst>
          </p:cNvPr>
          <p:cNvSpPr txBox="1"/>
          <p:nvPr/>
        </p:nvSpPr>
        <p:spPr>
          <a:xfrm>
            <a:off x="846495" y="4251987"/>
            <a:ext cx="101807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Если необходимо удалить хэштег из промо - необходимо очистить данные:</a:t>
            </a:r>
          </a:p>
          <a:p>
            <a:endParaRPr lang="ru-RU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A70801B-D341-0A27-A7BC-295ADB5AF9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057" y="4838014"/>
            <a:ext cx="2940201" cy="107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80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068A3-07DC-E64D-0C47-9A4D8EAEC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3">
            <a:extLst>
              <a:ext uri="{FF2B5EF4-FFF2-40B4-BE49-F238E27FC236}">
                <a16:creationId xmlns:a16="http://schemas.microsoft.com/office/drawing/2014/main" id="{BB54D25B-8F33-E2C0-2AFF-BFB23CC66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73" y="69880"/>
            <a:ext cx="1389047" cy="5460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2E20D3-4F78-AF83-7A19-09E103B3B1EF}"/>
              </a:ext>
            </a:extLst>
          </p:cNvPr>
          <p:cNvSpPr txBox="1"/>
          <p:nvPr/>
        </p:nvSpPr>
        <p:spPr>
          <a:xfrm>
            <a:off x="947057" y="946780"/>
            <a:ext cx="105156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Если вам надо размножить одинаковые промо массово по клиентам (например 3 промо на 80 клиентов) - </a:t>
            </a:r>
            <a:r>
              <a:rPr lang="ru-RU" b="1" dirty="0"/>
              <a:t>обратитесь в поддержку </a:t>
            </a:r>
            <a:r>
              <a:rPr lang="ru-RU" dirty="0"/>
              <a:t>с промо и списоком клиентов (поддержка подготовит шаблон самостоятельно).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Шаблон с внесёнными изменениями необходимо передать на загрузку через систему поддержки Intradesk с типом «Техподдержка». </a:t>
            </a:r>
            <a:r>
              <a:rPr lang="ru-RU" b="1" dirty="0"/>
              <a:t>Ожидайте, с вами свяжется поддержка</a:t>
            </a:r>
            <a:r>
              <a:rPr lang="ru-RU" dirty="0"/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 Срок обработки запроса </a:t>
            </a:r>
            <a:r>
              <a:rPr lang="ru-RU" b="1" dirty="0"/>
              <a:t>1 рабочий день</a:t>
            </a:r>
            <a:r>
              <a:rPr lang="ru-RU" dirty="0"/>
              <a:t>, при большом объема шаблонов до 3 рабочих дней. </a:t>
            </a:r>
          </a:p>
          <a:p>
            <a:pPr lvl="0"/>
            <a:endParaRPr lang="ru-RU" dirty="0"/>
          </a:p>
          <a:p>
            <a:pPr lvl="0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7675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855DC-6960-75CF-5A67-32C70F1B6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3">
            <a:extLst>
              <a:ext uri="{FF2B5EF4-FFF2-40B4-BE49-F238E27FC236}">
                <a16:creationId xmlns:a16="http://schemas.microsoft.com/office/drawing/2014/main" id="{A0F44DC1-0C83-7848-3FBE-1171E23E4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73" y="69880"/>
            <a:ext cx="1389047" cy="54604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540FE5E-1530-FB54-A095-86695F52A5C0}"/>
              </a:ext>
            </a:extLst>
          </p:cNvPr>
          <p:cNvSpPr txBox="1"/>
          <p:nvPr/>
        </p:nvSpPr>
        <p:spPr>
          <a:xfrm>
            <a:off x="1461407" y="685800"/>
            <a:ext cx="9503228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Создание промо</a:t>
            </a:r>
          </a:p>
          <a:p>
            <a:pPr algn="ctr"/>
            <a:endParaRPr lang="ru-RU" b="1" dirty="0"/>
          </a:p>
          <a:p>
            <a:r>
              <a:rPr lang="ru-RU" dirty="0"/>
              <a:t>Необходимо перейти в раздел </a:t>
            </a:r>
            <a:r>
              <a:rPr lang="ru-RU" dirty="0">
                <a:hlinkClick r:id="rId3"/>
              </a:rPr>
              <a:t>Список промо-акций</a:t>
            </a:r>
            <a:r>
              <a:rPr lang="ru-RU" dirty="0"/>
              <a:t>, нажать на пиктограмму: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Нажать "Шаблон промо-акций«, загрузить файл.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Файл шаблона "Promotions_template.xlsm" содержит макрос "Сформировать номер строки" - для удобства внесения порядковых номеров промо: </a:t>
            </a:r>
          </a:p>
          <a:p>
            <a:r>
              <a:rPr lang="ru-RU" dirty="0">
                <a:effectLst/>
              </a:rPr>
              <a:t>Поэтому вносить порядковые номера акций не надо - следует заполнить все данные по промо и после этого </a:t>
            </a:r>
            <a:r>
              <a:rPr lang="ru-RU" b="1" dirty="0">
                <a:effectLst/>
              </a:rPr>
              <a:t>нажать на макрос: </a:t>
            </a:r>
            <a:r>
              <a:rPr lang="ru-RU" dirty="0">
                <a:effectLst/>
              </a:rPr>
              <a:t>автоматически проставятся порядковые номера. промо-акций.</a:t>
            </a:r>
          </a:p>
          <a:p>
            <a:br>
              <a:rPr lang="ru-RU" dirty="0">
                <a:effectLst/>
              </a:rPr>
            </a:b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94BC9DE-64B0-E1BD-209D-C2059F8108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3003" y="1680023"/>
            <a:ext cx="681725" cy="6059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3F1101C-738F-0514-3975-802F2EE0C4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4386" y="2736620"/>
            <a:ext cx="9503228" cy="100034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58292F1-1F5A-4BA5-5483-D61F030A92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5963" y="5306700"/>
            <a:ext cx="4450537" cy="100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176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47D9F-2423-F03A-A19D-5F8634718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3">
            <a:extLst>
              <a:ext uri="{FF2B5EF4-FFF2-40B4-BE49-F238E27FC236}">
                <a16:creationId xmlns:a16="http://schemas.microsoft.com/office/drawing/2014/main" id="{6FFF8B7A-657A-3690-30D8-A8521DC3D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73" y="69880"/>
            <a:ext cx="1389047" cy="5460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5EFDBE-BA7B-E82C-98E9-3DAD77ABB054}"/>
              </a:ext>
            </a:extLst>
          </p:cNvPr>
          <p:cNvSpPr txBox="1"/>
          <p:nvPr/>
        </p:nvSpPr>
        <p:spPr>
          <a:xfrm>
            <a:off x="1099457" y="840055"/>
            <a:ext cx="999308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Как включить макрос в шаблоне:</a:t>
            </a:r>
          </a:p>
          <a:p>
            <a:pPr algn="ctr"/>
            <a:endParaRPr lang="ru-RU" b="1" dirty="0"/>
          </a:p>
          <a:p>
            <a:r>
              <a:rPr lang="ru-RU" dirty="0"/>
              <a:t>Если макрос не работает будет сообщение в шаблоне: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2A9ED1-2B21-4834-E8D6-AE71F23F2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3619" y="1886302"/>
            <a:ext cx="6664982" cy="17762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3A4885-E309-D91B-8471-1B07B8B37E02}"/>
              </a:ext>
            </a:extLst>
          </p:cNvPr>
          <p:cNvSpPr txBox="1"/>
          <p:nvPr/>
        </p:nvSpPr>
        <p:spPr>
          <a:xfrm>
            <a:off x="968828" y="3940454"/>
            <a:ext cx="103523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Необходимо разблокировать файл:  Правая кнопка по файлу - Свойства- Разблокировать файл: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AD84A41-1251-229C-0DC9-2D5DFBE0DD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457" y="4587681"/>
            <a:ext cx="4822818" cy="126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3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6E3D2-C566-7407-6523-FA205E7F0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F2F06BB-167D-7B5B-1D8D-BAFFC1196741}"/>
              </a:ext>
            </a:extLst>
          </p:cNvPr>
          <p:cNvSpPr txBox="1"/>
          <p:nvPr/>
        </p:nvSpPr>
        <p:spPr>
          <a:xfrm>
            <a:off x="846496" y="1042782"/>
            <a:ext cx="7091300" cy="8985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400" b="1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60DB489-7C05-DED7-5BDA-CEA876D07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090" y="1651885"/>
            <a:ext cx="5912245" cy="27196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A06C2C-96F8-9F1B-B281-7B05F3530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880" y="1608342"/>
            <a:ext cx="5610030" cy="2875139"/>
          </a:xfrm>
          <a:prstGeom prst="rect">
            <a:avLst/>
          </a:prstGeom>
        </p:spPr>
      </p:pic>
      <p:pic>
        <p:nvPicPr>
          <p:cNvPr id="4" name="Рисунок 33">
            <a:extLst>
              <a:ext uri="{FF2B5EF4-FFF2-40B4-BE49-F238E27FC236}">
                <a16:creationId xmlns:a16="http://schemas.microsoft.com/office/drawing/2014/main" id="{B2F2EB35-930A-01D1-617D-25D35F6EAA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73" y="69880"/>
            <a:ext cx="1389047" cy="54604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803B3A7-200D-8380-7B60-5EB6C4D5A3B7}"/>
              </a:ext>
            </a:extLst>
          </p:cNvPr>
          <p:cNvSpPr txBox="1"/>
          <p:nvPr/>
        </p:nvSpPr>
        <p:spPr>
          <a:xfrm>
            <a:off x="446314" y="116890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Либо включить макрос в </a:t>
            </a:r>
            <a:r>
              <a:rPr lang="en-US" dirty="0"/>
              <a:t>Excel: File-Option- Trust Center</a:t>
            </a:r>
            <a:r>
              <a:rPr lang="ru-RU" dirty="0"/>
              <a:t>:</a:t>
            </a:r>
          </a:p>
          <a:p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4EFF3D-1CC8-7BFF-5184-201A549C9B5E}"/>
              </a:ext>
            </a:extLst>
          </p:cNvPr>
          <p:cNvSpPr txBox="1"/>
          <p:nvPr/>
        </p:nvSpPr>
        <p:spPr>
          <a:xfrm>
            <a:off x="446314" y="5319762"/>
            <a:ext cx="117456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/>
              <a:t>Проверить еще раз работу макроса. Если проблема не устранена - обратиться в поддержку за помощью.</a:t>
            </a:r>
          </a:p>
        </p:txBody>
      </p:sp>
    </p:spTree>
    <p:extLst>
      <p:ext uri="{BB962C8B-B14F-4D97-AF65-F5344CB8AC3E}">
        <p14:creationId xmlns:p14="http://schemas.microsoft.com/office/powerpoint/2010/main" val="149225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27710-F8FB-E80F-6406-9CE8D1E09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3">
            <a:extLst>
              <a:ext uri="{FF2B5EF4-FFF2-40B4-BE49-F238E27FC236}">
                <a16:creationId xmlns:a16="http://schemas.microsoft.com/office/drawing/2014/main" id="{759470FE-29AB-5A67-E208-F412C7A80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73" y="69880"/>
            <a:ext cx="1389047" cy="5460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295AD0-8AAC-A178-1A52-1AE73A438BD9}"/>
              </a:ext>
            </a:extLst>
          </p:cNvPr>
          <p:cNvSpPr txBox="1"/>
          <p:nvPr/>
        </p:nvSpPr>
        <p:spPr>
          <a:xfrm>
            <a:off x="1099457" y="840055"/>
            <a:ext cx="999308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Правила заполнения шаблона</a:t>
            </a:r>
          </a:p>
          <a:p>
            <a:pPr algn="ctr"/>
            <a:endParaRPr lang="ru-RU" b="1" dirty="0"/>
          </a:p>
          <a:p>
            <a:r>
              <a:rPr lang="ru-RU" dirty="0"/>
              <a:t>На листе "Promotions" необходимо внести данные в обязательные столбцы -они оранжевого цвета:</a:t>
            </a:r>
          </a:p>
          <a:p>
            <a:endParaRPr lang="ru-RU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6DFCE3-A4D2-C7E1-1F3C-F19BA8C1B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457" y="2023862"/>
            <a:ext cx="10296560" cy="107255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7F374C-AE32-6628-C4D1-FD750870340F}"/>
              </a:ext>
            </a:extLst>
          </p:cNvPr>
          <p:cNvSpPr txBox="1"/>
          <p:nvPr/>
        </p:nvSpPr>
        <p:spPr>
          <a:xfrm>
            <a:off x="915063" y="3413794"/>
            <a:ext cx="85670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Обязательные поля для заполнения такие же как полям, которые необходимо заполнить при создании промо на вкладке "Основная информация":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2B78852-BED5-43F0-9D56-2863198F8B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205" y="4120938"/>
            <a:ext cx="6064562" cy="193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932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B53B2-68FF-BED5-38F0-02C3DFA23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3">
            <a:extLst>
              <a:ext uri="{FF2B5EF4-FFF2-40B4-BE49-F238E27FC236}">
                <a16:creationId xmlns:a16="http://schemas.microsoft.com/office/drawing/2014/main" id="{81B3BE25-DC84-71EB-D363-FD1E4986B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73" y="69880"/>
            <a:ext cx="1389047" cy="5460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50C7D0-4DE5-A3B7-CFED-5454EC34098D}"/>
              </a:ext>
            </a:extLst>
          </p:cNvPr>
          <p:cNvSpPr txBox="1"/>
          <p:nvPr/>
        </p:nvSpPr>
        <p:spPr>
          <a:xfrm>
            <a:off x="1164771" y="967885"/>
            <a:ext cx="947057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Обязательные столбцы на листе "Promotions" 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Клиент - выбрать из списка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Группа категорий - выбрать из списка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Тип промо-акции - выбрать из списка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Год промо-акции - внести как значение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Промо-кампания -выбрать из списка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Deal период - Дата старта периода сделок/Дата окончания периода сделок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Shipment период - Дата старта периода отгрузок/Дата окончания периода отгрузок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In-Store период - Дата старта промо в магазине/Дата окончания промо в магазине.</a:t>
            </a:r>
          </a:p>
          <a:p>
            <a:endParaRPr lang="ru-RU" dirty="0"/>
          </a:p>
          <a:p>
            <a:r>
              <a:rPr lang="ru-RU" dirty="0"/>
              <a:t>Вы можете копировать и вставлять данные на лист - как значения c форматом: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9DEE15-3FCC-4BD5-7621-2BF5D00887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4280413"/>
            <a:ext cx="1619773" cy="100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427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83410-7E31-4FBE-96FA-9D4E15600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3">
            <a:extLst>
              <a:ext uri="{FF2B5EF4-FFF2-40B4-BE49-F238E27FC236}">
                <a16:creationId xmlns:a16="http://schemas.microsoft.com/office/drawing/2014/main" id="{0F4C7AD8-98C8-3917-15B3-452DBF0A1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73" y="69880"/>
            <a:ext cx="1389047" cy="5460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5F6428-19BD-3392-8CB6-6E4FD525A9CA}"/>
              </a:ext>
            </a:extLst>
          </p:cNvPr>
          <p:cNvSpPr txBox="1"/>
          <p:nvPr/>
        </p:nvSpPr>
        <p:spPr>
          <a:xfrm>
            <a:off x="1012369" y="631508"/>
            <a:ext cx="99822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Лист "</a:t>
            </a:r>
            <a:r>
              <a:rPr lang="en-US" b="1" dirty="0"/>
              <a:t>Products«</a:t>
            </a:r>
            <a:endParaRPr lang="ru-RU" b="1" dirty="0"/>
          </a:p>
          <a:p>
            <a:pPr algn="ctr"/>
            <a:endParaRPr lang="ru-RU" b="1" dirty="0"/>
          </a:p>
          <a:p>
            <a:r>
              <a:rPr lang="ru-RU" dirty="0"/>
              <a:t>Столбец А - порядковый номер промо с листа "Promotions"  - если в акции планируется 5 продуктов, то  в столбце А указываем 5 раз порядковый номер "1":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6E7172-6871-9E2F-3604-FB0485E70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369" y="1816540"/>
            <a:ext cx="9982201" cy="13872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953050-9853-5AD5-56F0-16629285BAEB}"/>
              </a:ext>
            </a:extLst>
          </p:cNvPr>
          <p:cNvSpPr txBox="1"/>
          <p:nvPr/>
        </p:nvSpPr>
        <p:spPr>
          <a:xfrm>
            <a:off x="843640" y="3341149"/>
            <a:ext cx="1031965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Так же выбираем все данные из выпадающего списка.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Можно вносить значения объемов нулевыми значениями- это не ошибка.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 % дистрибьюции после загрузки шаблона будет 100% - даже если по клиенту настроено 25%, например.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Режим ввода deal показателя: в зависимости от выбранного варианта будет взято значение из столбца Volume on Deal in CS или Deal Incremental in CS.</a:t>
            </a:r>
          </a:p>
          <a:p>
            <a:endParaRPr lang="ru-RU" dirty="0"/>
          </a:p>
          <a:p>
            <a:r>
              <a:rPr lang="ru-RU" b="1" dirty="0"/>
              <a:t>Лист "FixedCost" </a:t>
            </a:r>
            <a:r>
              <a:rPr lang="ru-RU" dirty="0"/>
              <a:t>- не обязателен для заполнения.</a:t>
            </a:r>
          </a:p>
          <a:p>
            <a:r>
              <a:rPr lang="ru-RU" b="1" dirty="0"/>
              <a:t>Лист "Hashtag" </a:t>
            </a:r>
            <a:r>
              <a:rPr lang="ru-RU" dirty="0"/>
              <a:t>- не обязателен для заполнения. Если необходимо добавить: выбрать из выпадающего списка.</a:t>
            </a:r>
          </a:p>
        </p:txBody>
      </p:sp>
    </p:spTree>
    <p:extLst>
      <p:ext uri="{BB962C8B-B14F-4D97-AF65-F5344CB8AC3E}">
        <p14:creationId xmlns:p14="http://schemas.microsoft.com/office/powerpoint/2010/main" val="2204465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5FC0D-6EC6-B663-3057-8F6816D17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3">
            <a:extLst>
              <a:ext uri="{FF2B5EF4-FFF2-40B4-BE49-F238E27FC236}">
                <a16:creationId xmlns:a16="http://schemas.microsoft.com/office/drawing/2014/main" id="{53F84D84-F621-1CAE-CA21-71D746298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73" y="69880"/>
            <a:ext cx="1389047" cy="5460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A02E14-47AB-5A6F-2DFE-4716699A2E9B}"/>
              </a:ext>
            </a:extLst>
          </p:cNvPr>
          <p:cNvSpPr txBox="1"/>
          <p:nvPr/>
        </p:nvSpPr>
        <p:spPr>
          <a:xfrm>
            <a:off x="1088570" y="767753"/>
            <a:ext cx="1041763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Редактирование промо</a:t>
            </a:r>
          </a:p>
          <a:p>
            <a:endParaRPr lang="ru-RU" dirty="0"/>
          </a:p>
          <a:p>
            <a:r>
              <a:rPr lang="ru-RU" dirty="0"/>
              <a:t>Аналогично выгружаем шаблон промо-акций, но только перед этим выбираем в фильтре промо, которые необходимо отредактировать.</a:t>
            </a:r>
          </a:p>
          <a:p>
            <a:endParaRPr lang="ru-RU" dirty="0"/>
          </a:p>
          <a:p>
            <a:r>
              <a:rPr lang="ru-RU" b="1" dirty="0"/>
              <a:t>Важно: </a:t>
            </a:r>
            <a:r>
              <a:rPr lang="ru-RU" dirty="0"/>
              <a:t>Проверить статус промо –промо должны быть на статусе «Доработка» и «Черновик». Если промо на статусе «На согласовании» - пользователь должен сам отправить промо на «Доработку» или подтвердить что поддержка может откатить промо на статус «Доработка» в заявке.</a:t>
            </a:r>
          </a:p>
          <a:p>
            <a:endParaRPr lang="ru-RU" dirty="0"/>
          </a:p>
          <a:p>
            <a:r>
              <a:rPr lang="ru-RU" dirty="0"/>
              <a:t>Пример: шаблон с данными по текущим промо-акциям для корректировки: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F77B2B-711B-F2F0-2EE4-B89A293CC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70" y="3744286"/>
            <a:ext cx="4187516" cy="234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980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6286D-3CE5-3BA1-BBD2-E375BEDED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3">
            <a:extLst>
              <a:ext uri="{FF2B5EF4-FFF2-40B4-BE49-F238E27FC236}">
                <a16:creationId xmlns:a16="http://schemas.microsoft.com/office/drawing/2014/main" id="{C770CE16-65B2-CF43-5304-BDA3C4085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73" y="69880"/>
            <a:ext cx="1389047" cy="5460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8342EE-EACF-DB98-FA1F-DE6FD2CCCE29}"/>
              </a:ext>
            </a:extLst>
          </p:cNvPr>
          <p:cNvSpPr txBox="1"/>
          <p:nvPr/>
        </p:nvSpPr>
        <p:spPr>
          <a:xfrm>
            <a:off x="1045028" y="869407"/>
            <a:ext cx="94596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Лист "Product«</a:t>
            </a:r>
            <a:r>
              <a:rPr lang="ru-RU" dirty="0"/>
              <a:t>:</a:t>
            </a:r>
            <a:r>
              <a:rPr lang="ru-RU" b="1" dirty="0"/>
              <a:t> </a:t>
            </a:r>
            <a:r>
              <a:rPr lang="ru-RU" dirty="0"/>
              <a:t>одно из deal полей (Incremental или In-store) должно быть заполнено данными. Если поле Volume on Deal не заполнено - скопировать в него значения из поля Incremental и In-store:</a:t>
            </a:r>
          </a:p>
          <a:p>
            <a:endParaRPr lang="ru-RU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79981D-3290-D71F-7136-CDCF1B158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496" y="1984270"/>
            <a:ext cx="9745304" cy="163806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A92C60E-6364-ABE5-17B0-8AB71527A8D6}"/>
              </a:ext>
            </a:extLst>
          </p:cNvPr>
          <p:cNvSpPr txBox="1"/>
          <p:nvPr/>
        </p:nvSpPr>
        <p:spPr>
          <a:xfrm>
            <a:off x="846496" y="3784580"/>
            <a:ext cx="1016984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Загруженный шаблон полностью заменяет данные в акции. Поддержка перед загрузкой шаблона делает бекап промо - для восстановления данных в случае если шаблон будет некорректным.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 списке продуктов - так же есть продукты без прайсов. Используйте при заполнении шаблона актуальный список продуктов.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r>
              <a:rPr lang="ru-RU" b="1" dirty="0"/>
              <a:t>Лист "FixedCost" </a:t>
            </a:r>
            <a:r>
              <a:rPr lang="ru-RU" dirty="0"/>
              <a:t>не обязателен для заполнения.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5062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1227</TotalTime>
  <Words>798</Words>
  <Application>Microsoft Office PowerPoint</Application>
  <PresentationFormat>Widescreen</PresentationFormat>
  <Paragraphs>86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Zabozhko, Yulia (Contractor)</dc:creator>
  <cp:lastModifiedBy>Zabozhko, Yulia (Contractor)</cp:lastModifiedBy>
  <cp:revision>41</cp:revision>
  <dcterms:created xsi:type="dcterms:W3CDTF">2026-03-24T11:24:18Z</dcterms:created>
  <dcterms:modified xsi:type="dcterms:W3CDTF">2026-03-26T07:17:54Z</dcterms:modified>
</cp:coreProperties>
</file>