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8306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0E2BBC-B9A0-464C-AFF0-867349203062}" v="1" dt="2025-12-24T14:32:22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0BE4-9867-93B3-E46C-239166AE4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D4A3E-AF3B-1CB4-9B62-DFF58F1B6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85BA0-EDBA-7521-54C5-52E58356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242EC-8200-B837-5849-FD186579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EC3E2-6611-3992-72B8-D425CBCDB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02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6536F-00E1-E887-CD64-ECF56B0A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C9FA1-996F-38FB-B9F0-1AFBC7C53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667EC-021F-ADB2-1670-96D28470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D62EB-3FEA-5447-11B3-C6E484A9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45C1-1C9E-C2FB-2154-8720ECAC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57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9E18A-EDE2-EBF5-ADF0-11B85E448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16348-F486-9011-8767-4F89EA4B2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6E0D-08FE-2C67-52F8-73E210A50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F4C3E-CCA5-30E3-34CB-420491D3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B5183-BC70-DFAD-B2B6-292033D18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05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CCF17-22C8-CB38-10C7-EEE2554F7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FE606-DB89-90BD-E154-39ACB7DD5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8FD65-8ADF-C642-9893-735CE2C4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1F206-ABC0-7D13-7121-DD800284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29C66-DF3D-B3BC-B549-6F657AE24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97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9E46-C76C-67B5-016C-CC92F0D91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D46B2-A0B6-25EE-EBA9-4EB739BE0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E2D06-920D-D496-DF17-4641E784C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DDE76-1A4B-FA66-299E-E9D48657B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58E6F-EE67-3C92-8BCD-77A1F28D4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61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E190-22E3-F885-ECEE-3445E1040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27C79-DEAF-AB34-D4ED-414BD38417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CC1DE-637E-A480-1A38-A909FC8FE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42617-4BED-4261-C36A-FB0A2A5C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6CD0F-C517-B49F-063E-1AFA8A67A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E601F-0F7D-C0B4-6B2D-6AE0D3B9B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29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A93BA-A1EB-31F9-C65D-C7B47EB2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9EBF8-C8BB-3506-FC30-9D9512EBB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03C6C-9BDE-D19B-B401-6F2CC66C9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5C4AE0-6267-4323-6166-0AEECC7EE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1BE3F-64F2-3D85-CA9B-CA5095DDD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D0E015-BCA3-B136-89BC-9411245A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3FA6CF-5356-504A-CC90-C9E3CB1D2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E1308-3FCA-F496-EBF9-65228887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34FB-75B3-1A44-EE0B-E8AF3C4D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951C-A6C1-FD33-CB16-D7DD302DC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984FA2-A3DE-D4FF-9DB6-2BBCCF04A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BFFF2-8939-E6A3-6D76-C0367DE3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7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1CD8B3-4CA8-3D2D-D912-A1A08B07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C2C60D-D8AF-5384-AE3E-E6537DAD3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F4967-2A2C-879C-0AE4-D670BAEF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77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EE565-54FE-A744-A442-816FCDCD4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1E304-6F8A-34C4-6503-F5CC86915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1F54C-DEDC-F992-EA65-28F77BFCC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ECBC9-564D-DAE5-15A3-B7FC89EC6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201EE-A3A6-2A74-DD65-394E48349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981A0-7D93-5BB0-687B-A48145755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66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1C3B-914E-BB26-0620-E8313ACE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45D0D-4B7F-F0E5-A1FD-E1562FD8A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FAF500-8FC6-A3E9-FB85-3270D011E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52B42-B821-D6F2-33CA-48251E64A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939AC-0995-B1DB-5D04-50F75E19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9120A-E2EE-02C6-31B2-C0D7781B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3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52B2B-F3D7-B196-FF0C-4DE87BD96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92CC4-454B-57DA-91E4-88A55F13B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7A729-9BEC-7E39-7696-5C91840E1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E5C2F1-C8A7-4F47-997E-1DB284D65ED6}" type="datetimeFigureOut">
              <a:rPr lang="ru-RU" smtClean="0"/>
              <a:t>25.12.2025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8E115-15A3-EB42-1471-241237311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67524-A703-FE33-CD6C-BC8109863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E037D3-B6E3-4E9E-9FAC-58C1A5EF88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76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4E446-91B3-175C-7CAA-5A21D1AF2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B3E24FFA-BB3E-AD74-D7E3-7A27921D01B8}"/>
              </a:ext>
            </a:extLst>
          </p:cNvPr>
          <p:cNvSpPr txBox="1">
            <a:spLocks/>
          </p:cNvSpPr>
          <p:nvPr/>
        </p:nvSpPr>
        <p:spPr>
          <a:xfrm>
            <a:off x="1070879" y="184403"/>
            <a:ext cx="7392738" cy="5232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3000" b="0" i="0" kern="1200">
                <a:solidFill>
                  <a:schemeClr val="tx2"/>
                </a:solidFill>
                <a:latin typeface="+mj-lt"/>
                <a:ea typeface="Mars Centra Extrabold" pitchFamily="2" charset="0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A0"/>
                </a:solidFill>
                <a:effectLst/>
                <a:uLnTx/>
                <a:uFillTx/>
                <a:latin typeface="Mars Centra Extrabold"/>
                <a:ea typeface="Mars Centra Extrabold" pitchFamily="2" charset="0"/>
                <a:cs typeface="+mj-cs"/>
              </a:rPr>
              <a:t>CALL TO ACTION</a:t>
            </a:r>
            <a:r>
              <a:rPr kumimoji="0" lang="ru-RU" sz="3000" b="0" i="0" u="none" strike="noStrike" kern="1200" cap="none" spc="0" normalizeH="0" baseline="0" noProof="0" dirty="0">
                <a:ln>
                  <a:noFill/>
                </a:ln>
                <a:solidFill>
                  <a:srgbClr val="0000A0"/>
                </a:solidFill>
                <a:effectLst/>
                <a:uLnTx/>
                <a:uFillTx/>
                <a:ea typeface="Mars Centra Extrabold" pitchFamily="2" charset="0"/>
                <a:cs typeface="+mj-cs"/>
              </a:rPr>
              <a:t>: </a:t>
            </a:r>
            <a:r>
              <a:rPr lang="ru-RU" b="1" dirty="0">
                <a:solidFill>
                  <a:srgbClr val="E20072"/>
                </a:solidFill>
              </a:rPr>
              <a:t>Асортимент со склада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9EA71C4-894D-7D3B-D59D-F25F684E7CF5}"/>
              </a:ext>
            </a:extLst>
          </p:cNvPr>
          <p:cNvSpPr/>
          <p:nvPr/>
        </p:nvSpPr>
        <p:spPr>
          <a:xfrm>
            <a:off x="422859" y="176262"/>
            <a:ext cx="347898" cy="374330"/>
          </a:xfrm>
          <a:prstGeom prst="rect">
            <a:avLst/>
          </a:prstGeom>
          <a:solidFill>
            <a:srgbClr val="00D7B9"/>
          </a:solidFill>
          <a:ln>
            <a:solidFill>
              <a:srgbClr val="00D7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5256804-406C-1133-1FFC-775A6550DBAF}"/>
              </a:ext>
            </a:extLst>
          </p:cNvPr>
          <p:cNvGrpSpPr/>
          <p:nvPr/>
        </p:nvGrpSpPr>
        <p:grpSpPr>
          <a:xfrm>
            <a:off x="3375064" y="659909"/>
            <a:ext cx="2651548" cy="5449794"/>
            <a:chOff x="3375064" y="659908"/>
            <a:chExt cx="2682028" cy="561824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2CF36FB-CBA9-5EF0-DD70-DB1B6B55E17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68112" y="928102"/>
              <a:ext cx="2372868" cy="5273040"/>
            </a:xfrm>
            <a:prstGeom prst="rect">
              <a:avLst/>
            </a:prstGeom>
          </p:spPr>
        </p:pic>
        <p:pic>
          <p:nvPicPr>
            <p:cNvPr id="9" name="Picture 8" descr="A screen shot of a computer&#10;&#10;Description automatically generated">
              <a:extLst>
                <a:ext uri="{FF2B5EF4-FFF2-40B4-BE49-F238E27FC236}">
                  <a16:creationId xmlns:a16="http://schemas.microsoft.com/office/drawing/2014/main" id="{ABCB9796-33D8-4E68-060B-56F8A72129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5064" y="659908"/>
              <a:ext cx="2682028" cy="5618245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07AC39B-F432-782A-C3B3-1E4A752090A4}"/>
              </a:ext>
            </a:extLst>
          </p:cNvPr>
          <p:cNvGrpSpPr/>
          <p:nvPr/>
        </p:nvGrpSpPr>
        <p:grpSpPr>
          <a:xfrm>
            <a:off x="396008" y="670796"/>
            <a:ext cx="2682028" cy="5438908"/>
            <a:chOff x="396008" y="670795"/>
            <a:chExt cx="2682028" cy="561824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1AA9D18-80DE-1E33-436D-4FCB10C85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2711" y="836662"/>
              <a:ext cx="2372868" cy="5273040"/>
            </a:xfrm>
            <a:prstGeom prst="rect">
              <a:avLst/>
            </a:prstGeom>
          </p:spPr>
        </p:pic>
        <p:pic>
          <p:nvPicPr>
            <p:cNvPr id="23" name="Picture 22" descr="A screen shot of a computer&#10;&#10;Description automatically generated">
              <a:extLst>
                <a:ext uri="{FF2B5EF4-FFF2-40B4-BE49-F238E27FC236}">
                  <a16:creationId xmlns:a16="http://schemas.microsoft.com/office/drawing/2014/main" id="{873C1910-11DD-DE02-4047-40DFA81E1F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008" y="670795"/>
              <a:ext cx="2682028" cy="5618245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95578F2-943B-02D1-BEB9-E7F464CAEDBC}"/>
              </a:ext>
            </a:extLst>
          </p:cNvPr>
          <p:cNvGrpSpPr/>
          <p:nvPr/>
        </p:nvGrpSpPr>
        <p:grpSpPr>
          <a:xfrm>
            <a:off x="6361378" y="659905"/>
            <a:ext cx="2682028" cy="5449794"/>
            <a:chOff x="6361378" y="659904"/>
            <a:chExt cx="2682028" cy="561824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16FDF9C-EAB9-9CAC-1114-B98958C8B54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546342" y="928102"/>
              <a:ext cx="2372868" cy="5273040"/>
            </a:xfrm>
            <a:prstGeom prst="rect">
              <a:avLst/>
            </a:prstGeom>
          </p:spPr>
        </p:pic>
        <p:pic>
          <p:nvPicPr>
            <p:cNvPr id="13" name="Picture 12" descr="A screen shot of a computer&#10;&#10;Description automatically generated">
              <a:extLst>
                <a:ext uri="{FF2B5EF4-FFF2-40B4-BE49-F238E27FC236}">
                  <a16:creationId xmlns:a16="http://schemas.microsoft.com/office/drawing/2014/main" id="{41A308E6-B470-B4A1-78EF-2D2F9EA1F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1378" y="659904"/>
              <a:ext cx="2682028" cy="5618245"/>
            </a:xfrm>
            <a:prstGeom prst="rect">
              <a:avLst/>
            </a:prstGeom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0D81644-C3FB-6695-C73C-87C180F4C6CE}"/>
              </a:ext>
            </a:extLst>
          </p:cNvPr>
          <p:cNvSpPr txBox="1"/>
          <p:nvPr/>
        </p:nvSpPr>
        <p:spPr>
          <a:xfrm>
            <a:off x="422859" y="6185882"/>
            <a:ext cx="2743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1. Выполните «Фото ДО» по каждой локации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45D4A0-913F-C771-E9D2-54ADDF119165}"/>
              </a:ext>
            </a:extLst>
          </p:cNvPr>
          <p:cNvSpPr txBox="1"/>
          <p:nvPr/>
        </p:nvSpPr>
        <p:spPr>
          <a:xfrm>
            <a:off x="3375064" y="6122399"/>
            <a:ext cx="88169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2. Вам станет доступен экран «Ассортимент со склада»</a:t>
            </a:r>
          </a:p>
          <a:p>
            <a:r>
              <a:rPr lang="ru-RU" sz="1400" dirty="0"/>
              <a:t>Данный экран включает 2 страницы: «Обязательный» - товар есть в матрице и есть на стоке; </a:t>
            </a:r>
          </a:p>
          <a:p>
            <a:r>
              <a:rPr lang="ru-RU" sz="1400" dirty="0"/>
              <a:t>			       «Вне матрицы» - товар не в матрице но есть на стоке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1FB01B5-33EC-AB0F-7201-8492B86FB4B9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5766393" y="2287270"/>
            <a:ext cx="3767074" cy="540597"/>
          </a:xfrm>
          <a:prstGeom prst="straightConnector1">
            <a:avLst/>
          </a:prstGeom>
          <a:ln>
            <a:solidFill>
              <a:srgbClr val="E2007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0A4FFC-B815-92C2-E575-63FF245FD413}"/>
              </a:ext>
            </a:extLst>
          </p:cNvPr>
          <p:cNvCxnSpPr>
            <a:cxnSpLocks/>
          </p:cNvCxnSpPr>
          <p:nvPr/>
        </p:nvCxnSpPr>
        <p:spPr>
          <a:xfrm flipH="1">
            <a:off x="7298267" y="967780"/>
            <a:ext cx="2235200" cy="471553"/>
          </a:xfrm>
          <a:prstGeom prst="straightConnector1">
            <a:avLst/>
          </a:prstGeom>
          <a:ln>
            <a:solidFill>
              <a:srgbClr val="E2007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807178D-65B0-41BE-2A5B-A47D5182F070}"/>
              </a:ext>
            </a:extLst>
          </p:cNvPr>
          <p:cNvSpPr txBox="1"/>
          <p:nvPr/>
        </p:nvSpPr>
        <p:spPr>
          <a:xfrm>
            <a:off x="9594935" y="714506"/>
            <a:ext cx="2385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E20072"/>
                </a:solidFill>
              </a:rPr>
              <a:t>Переключение между страницами экрана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B59E16F-C6F4-2C7D-8A92-641BB8236513}"/>
              </a:ext>
            </a:extLst>
          </p:cNvPr>
          <p:cNvSpPr txBox="1"/>
          <p:nvPr/>
        </p:nvSpPr>
        <p:spPr>
          <a:xfrm>
            <a:off x="9533467" y="1487051"/>
            <a:ext cx="23853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E20072"/>
                </a:solidFill>
              </a:rPr>
              <a:t>Остаток в магазине. (Актуален на «-2»  дня от визита. Например, на визите 12:00 24.12 сток по данной ТТ будет актуален на вечер 22.12).</a:t>
            </a:r>
          </a:p>
          <a:p>
            <a:r>
              <a:rPr lang="ru-RU" sz="1400" dirty="0">
                <a:solidFill>
                  <a:srgbClr val="E20072"/>
                </a:solidFill>
              </a:rPr>
              <a:t>Единицы измерения – шт/г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33551CC-A4CC-F98A-D6D6-3AC2602539DB}"/>
              </a:ext>
            </a:extLst>
          </p:cNvPr>
          <p:cNvCxnSpPr>
            <a:cxnSpLocks/>
          </p:cNvCxnSpPr>
          <p:nvPr/>
        </p:nvCxnSpPr>
        <p:spPr>
          <a:xfrm flipH="1">
            <a:off x="4893824" y="3632201"/>
            <a:ext cx="4484348" cy="672176"/>
          </a:xfrm>
          <a:prstGeom prst="straightConnector1">
            <a:avLst/>
          </a:prstGeom>
          <a:ln>
            <a:solidFill>
              <a:srgbClr val="E2007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C3183C31-D893-1AC7-10A3-F2ACEDE10312}"/>
              </a:ext>
            </a:extLst>
          </p:cNvPr>
          <p:cNvSpPr txBox="1"/>
          <p:nvPr/>
        </p:nvSpPr>
        <p:spPr>
          <a:xfrm>
            <a:off x="9513379" y="3156514"/>
            <a:ext cx="23853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E20072"/>
                </a:solidFill>
              </a:rPr>
              <a:t>Количество локаций, на которых продукт был распознан. Данное поле сейчас находится на тестировании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297BA05-BAB2-CFC0-D7C9-A5A1BA2E2268}"/>
              </a:ext>
            </a:extLst>
          </p:cNvPr>
          <p:cNvCxnSpPr>
            <a:cxnSpLocks/>
            <a:stCxn id="55" idx="1"/>
          </p:cNvCxnSpPr>
          <p:nvPr/>
        </p:nvCxnSpPr>
        <p:spPr>
          <a:xfrm flipH="1">
            <a:off x="7916424" y="4946499"/>
            <a:ext cx="1596955" cy="602977"/>
          </a:xfrm>
          <a:prstGeom prst="straightConnector1">
            <a:avLst/>
          </a:prstGeom>
          <a:ln>
            <a:solidFill>
              <a:srgbClr val="E2007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1C13EAC-B467-230A-4739-6B13EE523C77}"/>
              </a:ext>
            </a:extLst>
          </p:cNvPr>
          <p:cNvSpPr txBox="1"/>
          <p:nvPr/>
        </p:nvSpPr>
        <p:spPr>
          <a:xfrm>
            <a:off x="9513379" y="4361723"/>
            <a:ext cx="23853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E20072"/>
                </a:solidFill>
              </a:rPr>
              <a:t>Кнопка «Далее» становится активной после просмотра остатков на 2 страницах экрана «Ассортимент со склада» </a:t>
            </a:r>
          </a:p>
        </p:txBody>
      </p:sp>
    </p:spTree>
    <p:extLst>
      <p:ext uri="{BB962C8B-B14F-4D97-AF65-F5344CB8AC3E}">
        <p14:creationId xmlns:p14="http://schemas.microsoft.com/office/powerpoint/2010/main" val="184149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Mars Centra Extrabold</vt:lpstr>
      <vt:lpstr>Office Theme</vt:lpstr>
      <vt:lpstr>PowerPoint Presentation</vt:lpstr>
    </vt:vector>
  </TitlesOfParts>
  <Company>Mars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Potekhin, Ivan</dc:creator>
  <cp:lastModifiedBy>Lyan, Ekaterina (Contractor)</cp:lastModifiedBy>
  <cp:revision>2</cp:revision>
  <dcterms:created xsi:type="dcterms:W3CDTF">2025-12-24T14:32:07Z</dcterms:created>
  <dcterms:modified xsi:type="dcterms:W3CDTF">2025-12-25T11:06:38Z</dcterms:modified>
</cp:coreProperties>
</file>