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nkova, Kseniya" initials="SK" lastIdx="1" clrIdx="0">
    <p:extLst>
      <p:ext uri="{19B8F6BF-5375-455C-9EA6-DF929625EA0E}">
        <p15:presenceInfo xmlns:p15="http://schemas.microsoft.com/office/powerpoint/2012/main" userId="S-1-5-21-3555285318-3598121220-927574299-3417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32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8-12T10:39:13.405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11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76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16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347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74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6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25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47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37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26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71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73912-3B9D-4FB8-AC6A-7512CCD58E07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8B353-79D7-4D2C-9F12-4A0169E91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75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правильно сохранять Визиты и Анкеты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en-US" dirty="0" smtClean="0"/>
              <a:t>MM </a:t>
            </a:r>
            <a:r>
              <a:rPr lang="en-US" dirty="0" err="1" smtClean="0"/>
              <a:t>SalesWorks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084" y="5496339"/>
            <a:ext cx="4790600" cy="84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9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76" y="134277"/>
            <a:ext cx="10515600" cy="943721"/>
          </a:xfrm>
        </p:spPr>
        <p:txBody>
          <a:bodyPr/>
          <a:lstStyle/>
          <a:p>
            <a:r>
              <a:rPr lang="ru-RU" b="1" dirty="0" smtClean="0"/>
              <a:t>Варианты сохранения визита и анкеты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79936" y="1456682"/>
            <a:ext cx="4926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Визиты и анкеты могут быть сохранены в статусе черновик в любой комбинации: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Анкета-черновик, Визит не черновик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Анкета-черновик, Визит черновик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Анкета не черновик, Визит черновик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 т.п.</a:t>
            </a:r>
          </a:p>
          <a:p>
            <a:r>
              <a:rPr lang="ru-RU" u="sng" dirty="0" smtClean="0"/>
              <a:t>Выход по стрелке воспринимается системой  как сохраненние черновика!!!!</a:t>
            </a:r>
            <a:endParaRPr lang="ru-RU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79936" y="4442692"/>
            <a:ext cx="4370740" cy="1754326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Анкеты, которые сохранены как НЕ  Черновик, </a:t>
            </a:r>
            <a:r>
              <a:rPr lang="ru-RU" dirty="0">
                <a:solidFill>
                  <a:srgbClr val="FF0000"/>
                </a:solidFill>
              </a:rPr>
              <a:t>в</a:t>
            </a:r>
            <a:r>
              <a:rPr lang="ru-RU" dirty="0" smtClean="0">
                <a:solidFill>
                  <a:srgbClr val="FF0000"/>
                </a:solidFill>
              </a:rPr>
              <a:t> визитах со статусом НЕ  Черновик, будут синхронизированы и отображаться в ЦМ, все остальные сочетания  статусов визита и анкет передадут неполную информацию.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07"/>
          <a:stretch/>
        </p:blipFill>
        <p:spPr>
          <a:xfrm>
            <a:off x="8747902" y="1871115"/>
            <a:ext cx="2935696" cy="4771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14"/>
          <a:stretch/>
        </p:blipFill>
        <p:spPr>
          <a:xfrm>
            <a:off x="5499376" y="1873705"/>
            <a:ext cx="2935696" cy="4796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Oval 2"/>
          <p:cNvSpPr/>
          <p:nvPr/>
        </p:nvSpPr>
        <p:spPr>
          <a:xfrm>
            <a:off x="6583040" y="2191812"/>
            <a:ext cx="876364" cy="324000"/>
          </a:xfrm>
          <a:prstGeom prst="ellipse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endParaRPr lang="ru-RU" dirty="0"/>
          </a:p>
        </p:txBody>
      </p:sp>
      <p:grpSp>
        <p:nvGrpSpPr>
          <p:cNvPr id="22" name="Group 21"/>
          <p:cNvGrpSpPr/>
          <p:nvPr/>
        </p:nvGrpSpPr>
        <p:grpSpPr>
          <a:xfrm>
            <a:off x="6688144" y="2581529"/>
            <a:ext cx="1142529" cy="252390"/>
            <a:chOff x="7455399" y="1454606"/>
            <a:chExt cx="1142529" cy="252390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7455399" y="1454606"/>
              <a:ext cx="1142529" cy="22024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7455399" y="1454606"/>
              <a:ext cx="1142529" cy="25239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76831" y="927394"/>
            <a:ext cx="1310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корректного отображения данных в в ЦМ  необходимо выбирать </a:t>
            </a:r>
            <a:r>
              <a:rPr lang="ru-RU" b="1" dirty="0" smtClean="0">
                <a:solidFill>
                  <a:srgbClr val="FF0000"/>
                </a:solidFill>
              </a:rPr>
              <a:t>«Сохранить» </a:t>
            </a:r>
            <a:r>
              <a:rPr lang="ru-RU" dirty="0" smtClean="0">
                <a:solidFill>
                  <a:srgbClr val="FF0000"/>
                </a:solidFill>
              </a:rPr>
              <a:t>и в визите и в анкете !!!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880812" y="2191812"/>
            <a:ext cx="876364" cy="324000"/>
          </a:xfrm>
          <a:prstGeom prst="ellipse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endParaRPr lang="ru-RU" dirty="0"/>
          </a:p>
        </p:txBody>
      </p:sp>
      <p:grpSp>
        <p:nvGrpSpPr>
          <p:cNvPr id="26" name="Group 25"/>
          <p:cNvGrpSpPr/>
          <p:nvPr/>
        </p:nvGrpSpPr>
        <p:grpSpPr>
          <a:xfrm>
            <a:off x="9972627" y="2675577"/>
            <a:ext cx="1142529" cy="252390"/>
            <a:chOff x="7455399" y="1454606"/>
            <a:chExt cx="1142529" cy="252390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7455399" y="1454606"/>
              <a:ext cx="1142529" cy="22024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7455399" y="1454606"/>
              <a:ext cx="1142529" cy="25239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val Callout 22"/>
          <p:cNvSpPr/>
          <p:nvPr/>
        </p:nvSpPr>
        <p:spPr>
          <a:xfrm>
            <a:off x="8060858" y="1296726"/>
            <a:ext cx="2911942" cy="585734"/>
          </a:xfrm>
          <a:prstGeom prst="wedgeEllipseCallout">
            <a:avLst>
              <a:gd name="adj1" fmla="val -16778"/>
              <a:gd name="adj2" fmla="val 9900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Выход по стрелке сохраняет как черновик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0397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141916" y="4066888"/>
            <a:ext cx="12012860" cy="2530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1"/>
          <p:cNvSpPr/>
          <p:nvPr/>
        </p:nvSpPr>
        <p:spPr>
          <a:xfrm>
            <a:off x="141916" y="1254119"/>
            <a:ext cx="12012860" cy="2363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652" y="-148044"/>
            <a:ext cx="12170515" cy="94372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b="1" dirty="0"/>
              <a:t>Отчет рабочего дня по результатом заполнения ДО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10056353" y="1698451"/>
            <a:ext cx="1535009" cy="367553"/>
          </a:xfrm>
          <a:prstGeom prst="borderCallout1">
            <a:avLst>
              <a:gd name="adj1" fmla="val 50205"/>
              <a:gd name="adj2" fmla="val -2855"/>
              <a:gd name="adj3" fmla="val 112500"/>
              <a:gd name="adj4" fmla="val -383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Визит Не Черновик</a:t>
            </a:r>
          </a:p>
          <a:p>
            <a:pPr algn="ctr"/>
            <a:r>
              <a:rPr lang="ru-RU" sz="1000" dirty="0" smtClean="0"/>
              <a:t>Анкета Черновик</a:t>
            </a:r>
            <a:endParaRPr lang="ru-RU" sz="1000" dirty="0"/>
          </a:p>
        </p:txBody>
      </p:sp>
      <p:sp>
        <p:nvSpPr>
          <p:cNvPr id="7" name="Line Callout 1 6"/>
          <p:cNvSpPr/>
          <p:nvPr/>
        </p:nvSpPr>
        <p:spPr>
          <a:xfrm>
            <a:off x="10056353" y="2294605"/>
            <a:ext cx="1535009" cy="367553"/>
          </a:xfrm>
          <a:prstGeom prst="borderCallout1">
            <a:avLst>
              <a:gd name="adj1" fmla="val 30188"/>
              <a:gd name="adj2" fmla="val -5594"/>
              <a:gd name="adj3" fmla="val 88110"/>
              <a:gd name="adj4" fmla="val -3891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Визит Черновик</a:t>
            </a:r>
          </a:p>
          <a:p>
            <a:pPr algn="ctr"/>
            <a:r>
              <a:rPr lang="ru-RU" sz="1000" dirty="0" smtClean="0"/>
              <a:t>Анкета Не Черновик</a:t>
            </a:r>
            <a:endParaRPr lang="ru-RU" sz="1000" dirty="0"/>
          </a:p>
        </p:txBody>
      </p:sp>
      <p:sp>
        <p:nvSpPr>
          <p:cNvPr id="8" name="Line Callout 1 7"/>
          <p:cNvSpPr/>
          <p:nvPr/>
        </p:nvSpPr>
        <p:spPr>
          <a:xfrm>
            <a:off x="10056353" y="2801111"/>
            <a:ext cx="1535009" cy="367553"/>
          </a:xfrm>
          <a:prstGeom prst="borderCallout1">
            <a:avLst>
              <a:gd name="adj1" fmla="val 50205"/>
              <a:gd name="adj2" fmla="val -2171"/>
              <a:gd name="adj3" fmla="val 112500"/>
              <a:gd name="adj4" fmla="val -383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Визит НЕ Черновик</a:t>
            </a:r>
          </a:p>
          <a:p>
            <a:pPr algn="ctr"/>
            <a:r>
              <a:rPr lang="ru-RU" sz="1000" dirty="0" smtClean="0"/>
              <a:t>Анкета Не Черновик</a:t>
            </a:r>
            <a:endParaRPr lang="ru-RU" sz="1000" dirty="0"/>
          </a:p>
        </p:txBody>
      </p:sp>
      <p:sp>
        <p:nvSpPr>
          <p:cNvPr id="9" name="Line Callout 1 8"/>
          <p:cNvSpPr/>
          <p:nvPr/>
        </p:nvSpPr>
        <p:spPr>
          <a:xfrm>
            <a:off x="9975673" y="4466178"/>
            <a:ext cx="1535009" cy="367553"/>
          </a:xfrm>
          <a:prstGeom prst="borderCallout1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Визит Не Черновик</a:t>
            </a:r>
          </a:p>
          <a:p>
            <a:pPr algn="ctr"/>
            <a:r>
              <a:rPr lang="ru-RU" sz="1000" dirty="0" smtClean="0"/>
              <a:t>Анкета Черновик</a:t>
            </a:r>
            <a:endParaRPr lang="ru-RU" sz="1000" dirty="0"/>
          </a:p>
        </p:txBody>
      </p:sp>
      <p:sp>
        <p:nvSpPr>
          <p:cNvPr id="10" name="Line Callout 1 9"/>
          <p:cNvSpPr/>
          <p:nvPr/>
        </p:nvSpPr>
        <p:spPr>
          <a:xfrm>
            <a:off x="9975672" y="5017509"/>
            <a:ext cx="1535009" cy="367553"/>
          </a:xfrm>
          <a:prstGeom prst="borderCallout1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Визит Черновик</a:t>
            </a:r>
          </a:p>
          <a:p>
            <a:pPr algn="ctr"/>
            <a:r>
              <a:rPr lang="ru-RU" sz="1000" dirty="0" smtClean="0"/>
              <a:t>Анкета Не Черновик</a:t>
            </a:r>
            <a:endParaRPr lang="ru-RU" sz="1000" dirty="0"/>
          </a:p>
        </p:txBody>
      </p:sp>
      <p:sp>
        <p:nvSpPr>
          <p:cNvPr id="11" name="Line Callout 1 10"/>
          <p:cNvSpPr/>
          <p:nvPr/>
        </p:nvSpPr>
        <p:spPr>
          <a:xfrm>
            <a:off x="9975672" y="5627108"/>
            <a:ext cx="1535009" cy="367553"/>
          </a:xfrm>
          <a:prstGeom prst="borderCallout1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Визит НЕ Черновик</a:t>
            </a:r>
          </a:p>
          <a:p>
            <a:pPr algn="ctr"/>
            <a:r>
              <a:rPr lang="ru-RU" sz="1000" dirty="0" smtClean="0"/>
              <a:t>Анкета Не Черновик</a:t>
            </a:r>
            <a:endParaRPr lang="ru-RU" sz="1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" y="4130967"/>
            <a:ext cx="9240525" cy="20904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" y="1379441"/>
            <a:ext cx="9236241" cy="21154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7620" y="601049"/>
            <a:ext cx="8769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Используйте данный отчет для проверки сохранения и синхронизации визитов и анкет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41916" y="952103"/>
            <a:ext cx="2664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Отчет до синхронизации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620" y="3761635"/>
            <a:ext cx="2989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Отчет после синхронизации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329952" y="5748154"/>
            <a:ext cx="654424" cy="48315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233501" y="6407665"/>
            <a:ext cx="247296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После синхронизации статус корректно сохраненного визита меняется на Да</a:t>
            </a:r>
            <a:endParaRPr lang="ru-RU" sz="1000" dirty="0"/>
          </a:p>
        </p:txBody>
      </p:sp>
      <p:sp>
        <p:nvSpPr>
          <p:cNvPr id="23" name="Oval 22"/>
          <p:cNvSpPr/>
          <p:nvPr/>
        </p:nvSpPr>
        <p:spPr>
          <a:xfrm>
            <a:off x="7763433" y="5753578"/>
            <a:ext cx="1730190" cy="478645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Oval 23"/>
          <p:cNvSpPr/>
          <p:nvPr/>
        </p:nvSpPr>
        <p:spPr>
          <a:xfrm>
            <a:off x="7745507" y="4624022"/>
            <a:ext cx="1748116" cy="621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877476" y="3640277"/>
            <a:ext cx="348417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После синхронизации для анкеты в статусе Черновик статус меняется на Выполнена, но Кол-во отвеченных вопросов =0</a:t>
            </a:r>
            <a:endParaRPr lang="ru-RU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6026524" y="6413090"/>
            <a:ext cx="431202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После синхронизации для корректно сохраненных анкет статус меняется на Выполнена и указано фактическое  кол-во отвеченных вопросов</a:t>
            </a:r>
            <a:endParaRPr lang="ru-RU" sz="1000" dirty="0"/>
          </a:p>
        </p:txBody>
      </p:sp>
      <p:sp>
        <p:nvSpPr>
          <p:cNvPr id="28" name="Oval 27"/>
          <p:cNvSpPr/>
          <p:nvPr/>
        </p:nvSpPr>
        <p:spPr>
          <a:xfrm>
            <a:off x="4329952" y="5233145"/>
            <a:ext cx="654424" cy="4831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Curved Connector 29"/>
          <p:cNvCxnSpPr>
            <a:stCxn id="26" idx="2"/>
            <a:endCxn id="24" idx="2"/>
          </p:cNvCxnSpPr>
          <p:nvPr/>
        </p:nvCxnSpPr>
        <p:spPr>
          <a:xfrm rot="5400000">
            <a:off x="7735432" y="4050462"/>
            <a:ext cx="894208" cy="874058"/>
          </a:xfrm>
          <a:prstGeom prst="curvedConnector4">
            <a:avLst>
              <a:gd name="adj1" fmla="val 32634"/>
              <a:gd name="adj2" fmla="val 126154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27" idx="3"/>
            <a:endCxn id="23" idx="6"/>
          </p:cNvCxnSpPr>
          <p:nvPr/>
        </p:nvCxnSpPr>
        <p:spPr>
          <a:xfrm flipH="1" flipV="1">
            <a:off x="9493623" y="5992901"/>
            <a:ext cx="844924" cy="620244"/>
          </a:xfrm>
          <a:prstGeom prst="curvedConnector3">
            <a:avLst>
              <a:gd name="adj1" fmla="val -27056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22" idx="1"/>
            <a:endCxn id="20" idx="2"/>
          </p:cNvCxnSpPr>
          <p:nvPr/>
        </p:nvCxnSpPr>
        <p:spPr>
          <a:xfrm rot="10800000" flipH="1">
            <a:off x="3233500" y="5989732"/>
            <a:ext cx="1096451" cy="617989"/>
          </a:xfrm>
          <a:prstGeom prst="curvedConnector3">
            <a:avLst>
              <a:gd name="adj1" fmla="val -20849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093422" y="3650851"/>
            <a:ext cx="214538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После синхронизации статус Визита в статусе черновик остается Нет</a:t>
            </a:r>
            <a:endParaRPr lang="ru-RU" sz="1000" dirty="0"/>
          </a:p>
        </p:txBody>
      </p:sp>
      <p:cxnSp>
        <p:nvCxnSpPr>
          <p:cNvPr id="46" name="Curved Connector 45"/>
          <p:cNvCxnSpPr>
            <a:stCxn id="45" idx="3"/>
            <a:endCxn id="28" idx="6"/>
          </p:cNvCxnSpPr>
          <p:nvPr/>
        </p:nvCxnSpPr>
        <p:spPr>
          <a:xfrm flipH="1">
            <a:off x="4984376" y="3850906"/>
            <a:ext cx="1254426" cy="1623816"/>
          </a:xfrm>
          <a:prstGeom prst="curvedConnector3">
            <a:avLst>
              <a:gd name="adj1" fmla="val -1822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147918" y="5716299"/>
            <a:ext cx="9444317" cy="52167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Rectangle 52"/>
          <p:cNvSpPr/>
          <p:nvPr/>
        </p:nvSpPr>
        <p:spPr>
          <a:xfrm>
            <a:off x="141916" y="4646816"/>
            <a:ext cx="9444317" cy="106722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4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742667"/>
              </p:ext>
            </p:extLst>
          </p:nvPr>
        </p:nvGraphicFramePr>
        <p:xfrm>
          <a:off x="518197" y="1779104"/>
          <a:ext cx="11259672" cy="3239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7459"/>
                <a:gridCol w="1407459"/>
                <a:gridCol w="1407459"/>
                <a:gridCol w="1407459"/>
                <a:gridCol w="1407459"/>
                <a:gridCol w="1407459"/>
                <a:gridCol w="1407459"/>
                <a:gridCol w="1407459"/>
              </a:tblGrid>
              <a:tr h="3138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Визит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Анкета</a:t>
                      </a:r>
                      <a:r>
                        <a:rPr lang="en-US" sz="1400" b="1" dirty="0" smtClean="0"/>
                        <a:t>/</a:t>
                      </a:r>
                      <a:r>
                        <a:rPr lang="ru-RU" sz="1400" b="1" dirty="0" smtClean="0"/>
                        <a:t>ДО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До синхронизации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После синхронизации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Визит синхрон.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Статус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Кол-во</a:t>
                      </a:r>
                      <a:r>
                        <a:rPr lang="ru-RU" sz="1400" b="1" baseline="0" dirty="0" smtClean="0"/>
                        <a:t> отвеченных вопросов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Визит синхрон.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Статус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Кол-во</a:t>
                      </a:r>
                      <a:r>
                        <a:rPr lang="ru-RU" sz="1400" b="1" baseline="0" dirty="0" smtClean="0"/>
                        <a:t> отвеченных вопросов</a:t>
                      </a:r>
                      <a:endParaRPr lang="ru-RU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051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Сохранен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Сохранена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нет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Выполнена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Фактическое, выполненное</a:t>
                      </a:r>
                      <a:r>
                        <a:rPr lang="ru-RU" sz="1400" baseline="0" dirty="0" smtClean="0"/>
                        <a:t> агентом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Да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Выполнена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Фактическое, выполненное агентом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Сохранен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Черновик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Черновик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Фактическое, выполненное агентом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Выполнена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</a:p>
                    <a:p>
                      <a:pPr algn="ctr"/>
                      <a:r>
                        <a:rPr lang="ru-RU" sz="1400" dirty="0" smtClean="0"/>
                        <a:t>(все</a:t>
                      </a:r>
                      <a:r>
                        <a:rPr lang="ru-RU" sz="1400" baseline="0" dirty="0" smtClean="0"/>
                        <a:t> ответы удаляются)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Черновик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Сохранен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</a:t>
                      </a:r>
                      <a:r>
                        <a:rPr lang="ru-RU" sz="1400" baseline="0" dirty="0" smtClean="0"/>
                        <a:t> выполнена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Фактическое, выполненное</a:t>
                      </a:r>
                      <a:r>
                        <a:rPr lang="ru-RU" sz="1400" baseline="0" dirty="0" smtClean="0"/>
                        <a:t> агентом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 выполнена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Фактическое, выполненное агентом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01068" y="307050"/>
            <a:ext cx="11376801" cy="943721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Отчет рабочего дня по результатом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заполнения ДО</a:t>
            </a:r>
            <a:endParaRPr lang="ru-RU" b="1" dirty="0"/>
          </a:p>
        </p:txBody>
      </p:sp>
      <p:sp>
        <p:nvSpPr>
          <p:cNvPr id="2" name="Rectangle 1"/>
          <p:cNvSpPr/>
          <p:nvPr/>
        </p:nvSpPr>
        <p:spPr>
          <a:xfrm>
            <a:off x="675861" y="5536096"/>
            <a:ext cx="1510748" cy="41744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86609" y="5604086"/>
            <a:ext cx="6589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- Данные по визиту и анкете передадутся в полном объеме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41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304</Words>
  <Application>Microsoft Office PowerPoint</Application>
  <PresentationFormat>Widescreen</PresentationFormat>
  <Paragraphs>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Как правильно сохранять Визиты и Анкеты</vt:lpstr>
      <vt:lpstr>Варианты сохранения визита и анкеты</vt:lpstr>
      <vt:lpstr>Отчет рабочего дня по результатом заполнения ДО</vt:lpstr>
      <vt:lpstr>Отчет рабочего дня по результатом  заполнения ДО</vt:lpstr>
    </vt:vector>
  </TitlesOfParts>
  <Company>Mars Inc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Sinkova, Kseniya</dc:creator>
  <cp:lastModifiedBy>Sinkova, Kseniya</cp:lastModifiedBy>
  <cp:revision>20</cp:revision>
  <dcterms:created xsi:type="dcterms:W3CDTF">2019-07-29T07:55:05Z</dcterms:created>
  <dcterms:modified xsi:type="dcterms:W3CDTF">2019-08-12T14:35:27Z</dcterms:modified>
</cp:coreProperties>
</file>