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microsoft.com/office/2020/02/relationships/classificationlabels" Target="docMetadata/LabelInfo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B3A"/>
    <a:srgbClr val="86B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08DAE-007B-4696-B3E1-8B2D34746241}" v="99" dt="2022-12-05T07:10:22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4B60E-5E95-4B2B-B0AC-32353CD55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E32B3-B76B-46B6-AAC4-94DC9D4A2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D8BD3-149E-4819-BA15-5B83DE5F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89E8D-1AEE-4BE4-9412-ED89AD67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687BB-52C0-4651-8BAB-CC93CEA6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2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E5C7-2785-404B-ACB2-E41C17F3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395F3-6C93-422F-9C44-B77DB6CD4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26E5E-D324-497C-A7CD-E72344E05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03F7F-8B4F-4483-ACD6-BF641924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D105A-C8C3-4448-8138-B33194B58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71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AB3E8-22AE-47CA-8541-6BF71FA012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F10A4-DBD7-446A-95C0-909EC642B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9B5D9-F1A0-457E-827E-39ED9FEE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8E001-4490-4ACA-AA80-03FA7518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DEBF5-ED0C-401D-ABAB-FBF2F81F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46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952F-42E2-4B2B-9FF3-D2F4F6942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4B550-517E-4B96-9D73-6C8E0B9B5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618A9-BCE1-4A72-8B38-061850268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7EEA2-4BD8-4E5A-8F6C-3B1477B27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A2CBE-7319-4D42-9F02-A939894D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54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85C6-67D7-4720-AF05-28EB98FE2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F3493-E582-45EE-9594-430908E24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12A46-D9FE-4345-81D9-9375983E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52C6D-DE3B-4B8C-9BB2-D26BDDEA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D61F1-463F-44B0-994B-18DA7E9A5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07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39873-F1BB-4D21-A822-24DCD65F5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D728E-8555-4405-BC26-59A41B2268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461A2E-B30B-4855-9B3E-339E83130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96ED5-A2BD-40AB-AFC3-AE75E4B8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65377-E0F7-4BF7-A8C1-DEFB8DF94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7BDAE-2F66-4F6E-87B7-688A03DE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23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AAA0-3136-4FAF-BF2C-3E0DC8D5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75D50-08E3-4625-8257-E8F0AA4C9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81F68-35EE-49B2-ACE6-04550DE24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02B4A9-6B6E-4FFC-A89E-FB91A8A7C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83283C-181C-49FC-B944-08EE74608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AFB1AB-81EC-4AB2-B02A-3B771E398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4118B1-A995-4EF8-A709-27B47AA5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1803AE-CC62-48ED-9DC7-311CF97DF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02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2F41A-2131-4205-88AB-440D98C1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DE898-6381-437C-B19F-BBED5CC4E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C7A68-B0BD-4A46-8199-64AABA32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6895B-C570-46BB-AEF5-A15BFFFD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78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7CBE1B-0765-4262-9A3E-19A353A9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846A5B-6A35-4769-B622-BA83D89E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544E5-E935-4944-8BA0-4218BB52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14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9C24-8D12-4196-8DD0-3F269AB8B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2FAC-1114-4822-9780-EA4CA6BD9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7ADC67-D1E8-41E2-B815-79FFDDB6F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F9F86-8284-454A-937C-40E5C395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5229-9FA1-4736-9885-066764C2C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5C847-A356-49BF-8CC6-0591DC1B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63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2BAF-B217-4DED-98E2-86426E8ED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B1A1D2-C585-4E4D-89AA-E1F0B6425F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67527-1EC0-4A8C-B5C3-68ACA338F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76075-1E82-4E42-8B8B-A910F537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6B8A7-C583-4175-A92D-674D21BB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8F7F6-5082-4BBB-84D6-AF7F0E0F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35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444E4-FD3E-4705-8320-84E32BDAD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083A9-0519-429F-AF33-CBC3739B9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8CB71-1B2F-47CC-AAC8-4BD5A772A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D240E-DBB7-4459-9925-C0E670F9BA42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1F05B-FE6C-4AFC-B003-ADB6BD1F3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2ECDF-F33B-4D62-8B87-78E99EB6D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DE7D6-300F-4757-B20A-601F3F78D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4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4B0C9-9C0C-44C1-9D44-F13F8C264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792" y="2468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Новый дизайн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Visualfabriq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498EDF-8B97-411B-9878-1A0A82A4D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00" y="1690688"/>
            <a:ext cx="4953000" cy="4257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983D86-A0F8-445A-AD8C-1C0DBDDF7D49}"/>
              </a:ext>
            </a:extLst>
          </p:cNvPr>
          <p:cNvSpPr txBox="1"/>
          <p:nvPr/>
        </p:nvSpPr>
        <p:spPr>
          <a:xfrm>
            <a:off x="5513832" y="1690689"/>
            <a:ext cx="5715000" cy="438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457200">
              <a:spcAft>
                <a:spcPts val="1200"/>
              </a:spcAft>
            </a:pPr>
            <a:r>
              <a:rPr lang="ru-RU" sz="1600" dirty="0"/>
              <a:t>С 7-го декабря пройдя по ссыле </a:t>
            </a:r>
            <a:r>
              <a:rPr lang="en-US" sz="1600" dirty="0"/>
              <a:t>VF</a:t>
            </a:r>
            <a:r>
              <a:rPr lang="ru-RU" sz="1600" dirty="0"/>
              <a:t>, вы увидете уведомление о том что вы будете перенаправлены на новый дизайн системы.</a:t>
            </a:r>
          </a:p>
          <a:p>
            <a:pPr lvl="0" indent="457200">
              <a:spcAft>
                <a:spcPts val="1200"/>
              </a:spcAft>
            </a:pPr>
            <a:r>
              <a:rPr lang="ru-RU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Если </a:t>
            </a:r>
            <a:r>
              <a:rPr lang="ru-RU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вы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не сделаете выбор сами, перейти на новый дизайн или остаться на старом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ru-RU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система направит вас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к новому </a:t>
            </a:r>
            <a:r>
              <a:rPr lang="ru-RU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дизайну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через 20 секунд.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57200">
              <a:spcAft>
                <a:spcPts val="12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Если 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вы в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</a:rPr>
              <a:t>ыберите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новый дизайн, эта промежуточная целевая страница больше не будет отображаться, а новый дизайн 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будет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использует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ься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по умолчанию. Тем не менее, переключатель для 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перехода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обратно на устарев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ую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верси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ю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оста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нется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доступным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ru-RU" dirty="0"/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828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73DFE6-CCC2-4DDE-B546-BD9CED43FB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086" b="-2"/>
          <a:stretch/>
        </p:blipFill>
        <p:spPr>
          <a:xfrm>
            <a:off x="0" y="885137"/>
            <a:ext cx="7279105" cy="57480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F75D12-0DB6-43B3-A825-1B61A8355A58}"/>
              </a:ext>
            </a:extLst>
          </p:cNvPr>
          <p:cNvSpPr txBox="1"/>
          <p:nvPr/>
        </p:nvSpPr>
        <p:spPr>
          <a:xfrm>
            <a:off x="7736305" y="885137"/>
            <a:ext cx="4138863" cy="5393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432000">
              <a:spcAft>
                <a:spcPts val="600"/>
              </a:spcAft>
            </a:pPr>
            <a:r>
              <a:rPr lang="ru-RU" sz="1600" dirty="0"/>
              <a:t>Страница входа на платформу Visualfabriq изменена на красочную страницу c возможностью единого входа – SSO или через учетные данные (для пользователей MARS не используется).
После обновления, вам не нужно будет сохранять отдельно ссылку на доступ через SSO. </a:t>
            </a:r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endParaRPr lang="ru-RU" sz="1600" dirty="0"/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r>
              <a:rPr lang="ru-RU" sz="1600" dirty="0"/>
              <a:t>Для входа в систему выберите вариант доступа «</a:t>
            </a:r>
            <a:r>
              <a:rPr lang="en-US" sz="1600" b="1" dirty="0"/>
              <a:t>Sing in with SSO</a:t>
            </a:r>
            <a:r>
              <a:rPr lang="ru-RU" sz="1600" dirty="0"/>
              <a:t>»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ru-RU" sz="1600" dirty="0"/>
              <a:t>Укажите </a:t>
            </a:r>
            <a:r>
              <a:rPr lang="en-US" sz="1600" dirty="0"/>
              <a:t>Organization ID  - mars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ru-RU" sz="1600" dirty="0"/>
              <a:t>Поставте галочку в чекбоксе «</a:t>
            </a:r>
            <a:r>
              <a:rPr lang="en-US" sz="1600" dirty="0"/>
              <a:t>Remember me</a:t>
            </a:r>
            <a:r>
              <a:rPr lang="ru-RU" sz="1600" dirty="0"/>
              <a:t>»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ru-RU" sz="1600" dirty="0"/>
              <a:t>Нажмите кнопку «</a:t>
            </a:r>
            <a:r>
              <a:rPr lang="en-US" sz="1600" dirty="0"/>
              <a:t>Continue</a:t>
            </a:r>
            <a:r>
              <a:rPr lang="ru-RU" sz="1600" dirty="0"/>
              <a:t>»</a:t>
            </a:r>
            <a:endParaRPr lang="en-US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ru-RU" dirty="0"/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692892-CA1B-490F-9DF8-6F87348B0AD0}"/>
              </a:ext>
            </a:extLst>
          </p:cNvPr>
          <p:cNvSpPr txBox="1"/>
          <p:nvPr/>
        </p:nvSpPr>
        <p:spPr>
          <a:xfrm>
            <a:off x="120316" y="213527"/>
            <a:ext cx="42230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Страница доступа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86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3D81C8-FD29-4049-A0E4-E43063280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58" y="1677407"/>
            <a:ext cx="4683158" cy="426783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52B606B-C91A-4DF3-94EB-905B22247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20" y="3429000"/>
            <a:ext cx="2325990" cy="261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C8C9E09-3D20-4E94-BCB5-76D5A6CE0C01}"/>
              </a:ext>
            </a:extLst>
          </p:cNvPr>
          <p:cNvSpPr txBox="1"/>
          <p:nvPr/>
        </p:nvSpPr>
        <p:spPr>
          <a:xfrm>
            <a:off x="5354053" y="1082843"/>
            <a:ext cx="6485021" cy="211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ru-RU" sz="16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ru-RU" sz="1600" dirty="0"/>
              <a:t>Первым шагом является проверка ФИО пользователя</a:t>
            </a:r>
            <a:r>
              <a:rPr lang="en-US" sz="1600" dirty="0"/>
              <a:t>: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ru-RU" sz="1600" dirty="0"/>
              <a:t>Укажите своё имя</a:t>
            </a:r>
            <a:r>
              <a:rPr lang="en-US" sz="1600" dirty="0"/>
              <a:t>, 2. </a:t>
            </a:r>
            <a:r>
              <a:rPr lang="ru-RU" sz="1600" dirty="0"/>
              <a:t>Фамилию</a:t>
            </a:r>
            <a:r>
              <a:rPr lang="en-US" sz="1600" dirty="0"/>
              <a:t>, 3.</a:t>
            </a:r>
            <a:r>
              <a:rPr lang="ru-RU" sz="1600" dirty="0"/>
              <a:t>Нажмите кнопку «</a:t>
            </a:r>
            <a:r>
              <a:rPr lang="en-US" sz="1600" dirty="0"/>
              <a:t>Ne</a:t>
            </a:r>
            <a:r>
              <a:rPr lang="ru-RU" sz="1600" dirty="0"/>
              <a:t>х</a:t>
            </a:r>
            <a:r>
              <a:rPr lang="en-US" sz="1600" dirty="0"/>
              <a:t>t</a:t>
            </a:r>
            <a:r>
              <a:rPr lang="ru-RU" sz="1600" dirty="0"/>
              <a:t>»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ru-RU" sz="1600" dirty="0"/>
              <a:t>На втором шаге выберите роль</a:t>
            </a:r>
            <a:r>
              <a:rPr lang="en-US" sz="1600" dirty="0"/>
              <a:t> (</a:t>
            </a:r>
            <a:r>
              <a:rPr lang="ru-RU" sz="1600" dirty="0"/>
              <a:t>есть возможность изменить в профиле, если ошибётесь)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1600" dirty="0"/>
              <a:t>4. Укажите отдел</a:t>
            </a:r>
            <a:r>
              <a:rPr lang="en-US" sz="1600" dirty="0"/>
              <a:t>, 5. </a:t>
            </a:r>
            <a:r>
              <a:rPr lang="ru-RU" sz="1600" dirty="0"/>
              <a:t>Выберите роль</a:t>
            </a:r>
            <a:r>
              <a:rPr lang="en-US" sz="1600" dirty="0"/>
              <a:t>, 6.</a:t>
            </a:r>
            <a:r>
              <a:rPr lang="ru-RU" sz="1600" dirty="0"/>
              <a:t> «</a:t>
            </a:r>
            <a:r>
              <a:rPr lang="en-US" sz="1600" dirty="0"/>
              <a:t>Ne</a:t>
            </a:r>
            <a:r>
              <a:rPr lang="ru-RU" sz="1600" dirty="0"/>
              <a:t>х</a:t>
            </a:r>
            <a:r>
              <a:rPr lang="en-US" sz="1600" dirty="0"/>
              <a:t>t</a:t>
            </a:r>
            <a:r>
              <a:rPr lang="ru-RU" sz="1600" dirty="0"/>
              <a:t>»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Выбранная роль не влияет на функциональность или доступ.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ru-RU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en-US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ru-RU" dirty="0"/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7E4D2A-EFCE-40AB-BA7A-6512630AD9E7}"/>
              </a:ext>
            </a:extLst>
          </p:cNvPr>
          <p:cNvSpPr txBox="1"/>
          <p:nvPr/>
        </p:nvSpPr>
        <p:spPr>
          <a:xfrm>
            <a:off x="539494" y="120709"/>
            <a:ext cx="99159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Профиль пользователя</a:t>
            </a:r>
            <a:endParaRPr lang="en-US" sz="3200" b="1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0FC475-F2E0-4CAD-AE7A-5807A84E5001}"/>
              </a:ext>
            </a:extLst>
          </p:cNvPr>
          <p:cNvSpPr txBox="1"/>
          <p:nvPr/>
        </p:nvSpPr>
        <p:spPr>
          <a:xfrm>
            <a:off x="352926" y="429976"/>
            <a:ext cx="11486147" cy="992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ru-RU" sz="1600" dirty="0"/>
              <a:t>После первого входа запрашивается обновление его профиля. В профиле сохраняются предпочтения пользователя, которые используются на платформе для отображения</a:t>
            </a:r>
            <a:r>
              <a:rPr lang="en-US" sz="1600" dirty="0"/>
              <a:t> </a:t>
            </a:r>
            <a:r>
              <a:rPr lang="ru-RU" sz="1600" dirty="0"/>
              <a:t>правильного числового формата или даты.</a:t>
            </a:r>
            <a:r>
              <a:rPr lang="en-US" sz="1600" dirty="0"/>
              <a:t> </a:t>
            </a:r>
            <a:endParaRPr lang="ru-RU" sz="1600" dirty="0"/>
          </a:p>
          <a:p>
            <a:pPr algn="l"/>
            <a:endParaRPr lang="ru-RU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en-US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ru-RU" dirty="0"/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A3374EE-B436-4930-B6BA-BC046FB795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4821" y="1677407"/>
            <a:ext cx="2325989" cy="3388480"/>
          </a:xfrm>
          <a:prstGeom prst="rect">
            <a:avLst/>
          </a:prstGeom>
        </p:spPr>
      </p:pic>
      <p:graphicFrame>
        <p:nvGraphicFramePr>
          <p:cNvPr id="21" name="Table 2">
            <a:extLst>
              <a:ext uri="{FF2B5EF4-FFF2-40B4-BE49-F238E27FC236}">
                <a16:creationId xmlns:a16="http://schemas.microsoft.com/office/drawing/2014/main" id="{CBF33357-7607-4675-9B75-5F0023A9C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081932"/>
              </p:ext>
            </p:extLst>
          </p:nvPr>
        </p:nvGraphicFramePr>
        <p:xfrm>
          <a:off x="5497467" y="3031427"/>
          <a:ext cx="5169019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787">
                  <a:extLst>
                    <a:ext uri="{9D8B030D-6E8A-4147-A177-3AD203B41FA5}">
                      <a16:colId xmlns:a16="http://schemas.microsoft.com/office/drawing/2014/main" val="1798070696"/>
                    </a:ext>
                  </a:extLst>
                </a:gridCol>
                <a:gridCol w="1832097">
                  <a:extLst>
                    <a:ext uri="{9D8B030D-6E8A-4147-A177-3AD203B41FA5}">
                      <a16:colId xmlns:a16="http://schemas.microsoft.com/office/drawing/2014/main" val="4119121109"/>
                    </a:ext>
                  </a:extLst>
                </a:gridCol>
                <a:gridCol w="1805135">
                  <a:extLst>
                    <a:ext uri="{9D8B030D-6E8A-4147-A177-3AD203B41FA5}">
                      <a16:colId xmlns:a16="http://schemas.microsoft.com/office/drawing/2014/main" val="4121220294"/>
                    </a:ext>
                  </a:extLst>
                </a:gridCol>
              </a:tblGrid>
              <a:tr h="277658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Role</a:t>
                      </a:r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60515"/>
                  </a:ext>
                </a:extLst>
              </a:tr>
              <a:tr h="2271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Sales Regions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Sales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Sales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320912"/>
                  </a:ext>
                </a:extLst>
              </a:tr>
              <a:tr h="2271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NA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Sales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Account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651318"/>
                  </a:ext>
                </a:extLst>
              </a:tr>
              <a:tr h="2271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SRM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Executive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Business Executive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488963"/>
                  </a:ext>
                </a:extLst>
              </a:tr>
              <a:tr h="227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Trade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Marketing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031402"/>
                  </a:ext>
                </a:extLst>
              </a:tr>
              <a:tr h="2271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Finance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Finance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Finance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208036"/>
                  </a:ext>
                </a:extLst>
              </a:tr>
              <a:tr h="3807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Demand</a:t>
                      </a:r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Operations &amp; Logistics</a:t>
                      </a:r>
                    </a:p>
                    <a:p>
                      <a:pPr marL="0" algn="l" defTabSz="914400" rtl="0" eaLnBrk="1" latinLnBrk="0" hangingPunct="1"/>
                      <a:endParaRPr lang="ru-RU" sz="1200" b="0" i="0" kern="120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Demand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054396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A23D578-C0BA-4183-975D-7E8486A7535B}"/>
              </a:ext>
            </a:extLst>
          </p:cNvPr>
          <p:cNvSpPr txBox="1"/>
          <p:nvPr/>
        </p:nvSpPr>
        <p:spPr>
          <a:xfrm>
            <a:off x="5354949" y="5065887"/>
            <a:ext cx="6265111" cy="1486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ru-RU" sz="1600" dirty="0"/>
              <a:t>На третьем шаге выберите числовой формат или даты (по необходимости) и завершите настройку профиля</a:t>
            </a:r>
            <a:endParaRPr lang="en-US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1600" dirty="0"/>
              <a:t>7. Выберите форматы отображения даты и чисел</a:t>
            </a:r>
            <a:r>
              <a:rPr lang="en-US" sz="1600" dirty="0"/>
              <a:t>,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/>
              <a:t>8. </a:t>
            </a:r>
            <a:r>
              <a:rPr lang="ru-RU" sz="1600" dirty="0"/>
              <a:t>Нажмите кнопку «</a:t>
            </a:r>
            <a:r>
              <a:rPr lang="en-US" sz="1600" dirty="0"/>
              <a:t>Finish setup</a:t>
            </a:r>
            <a:r>
              <a:rPr lang="ru-RU" sz="1600" dirty="0"/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7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916AA544-9FB2-4162-8A1A-B2940CD26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96" y="1698454"/>
            <a:ext cx="3979525" cy="346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C8C9E09-3D20-4E94-BCB5-76D5A6CE0C01}"/>
              </a:ext>
            </a:extLst>
          </p:cNvPr>
          <p:cNvSpPr txBox="1"/>
          <p:nvPr/>
        </p:nvSpPr>
        <p:spPr>
          <a:xfrm>
            <a:off x="745958" y="1091732"/>
            <a:ext cx="5077326" cy="5930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ru-RU" dirty="0"/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7E4D2A-EFCE-40AB-BA7A-6512630AD9E7}"/>
              </a:ext>
            </a:extLst>
          </p:cNvPr>
          <p:cNvSpPr txBox="1"/>
          <p:nvPr/>
        </p:nvSpPr>
        <p:spPr>
          <a:xfrm>
            <a:off x="204537" y="229958"/>
            <a:ext cx="114179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Добавьте в боковое меню блок «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Trade Promotions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»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744E63-6A12-47C9-8C43-9C40B8991A38}"/>
              </a:ext>
            </a:extLst>
          </p:cNvPr>
          <p:cNvSpPr txBox="1"/>
          <p:nvPr/>
        </p:nvSpPr>
        <p:spPr>
          <a:xfrm>
            <a:off x="4910920" y="1136271"/>
            <a:ext cx="685151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457200">
              <a:lnSpc>
                <a:spcPct val="90000"/>
              </a:lnSpc>
              <a:spcAft>
                <a:spcPts val="600"/>
              </a:spcAft>
            </a:pPr>
            <a:r>
              <a:rPr lang="ru-RU" dirty="0"/>
              <a:t>На новой платформе Visualfabriq пользователю необходимо использовать значки в боковом меню для доступа к модулям. Это то же самое, что и плитки модуля на текущей платформе Visualfabriq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C4BE3F-5503-406A-9C3F-7302C730D5B9}"/>
              </a:ext>
            </a:extLst>
          </p:cNvPr>
          <p:cNvSpPr txBox="1"/>
          <p:nvPr/>
        </p:nvSpPr>
        <p:spPr>
          <a:xfrm>
            <a:off x="4910920" y="2270499"/>
            <a:ext cx="6784255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457200">
              <a:lnSpc>
                <a:spcPct val="90000"/>
              </a:lnSpc>
              <a:spcAft>
                <a:spcPts val="600"/>
              </a:spcAft>
            </a:pPr>
            <a:r>
              <a:rPr lang="ru-RU" dirty="0"/>
              <a:t>При нажатии на один из модулей значков появится второе боковое меню со списком параметров. Он содержит имя модуля и доступные параметры. На текущей платформе Visualfabriq эти параметры доступны в горизонтальном меню модуля.</a:t>
            </a:r>
          </a:p>
          <a:p>
            <a:pPr lvl="1" indent="457200">
              <a:lnSpc>
                <a:spcPct val="90000"/>
              </a:lnSpc>
              <a:spcAft>
                <a:spcPts val="600"/>
              </a:spcAft>
            </a:pPr>
            <a:r>
              <a:rPr lang="ru-RU" dirty="0"/>
              <a:t>Для того чтобы добавить модуль в боковую панель используйте модуль настроек «</a:t>
            </a:r>
            <a:r>
              <a:rPr lang="en-US" dirty="0"/>
              <a:t>Module settings</a:t>
            </a:r>
            <a:r>
              <a:rPr lang="ru-RU" dirty="0"/>
              <a:t>» (1)</a:t>
            </a:r>
          </a:p>
          <a:p>
            <a:pPr lvl="1" indent="457200">
              <a:lnSpc>
                <a:spcPct val="90000"/>
              </a:lnSpc>
              <a:spcAft>
                <a:spcPts val="600"/>
              </a:spcAft>
            </a:pPr>
            <a:r>
              <a:rPr lang="ru-RU" dirty="0"/>
              <a:t>Для добавления модуля в боковое меню активируйте переключатель модуля (2)</a:t>
            </a:r>
          </a:p>
          <a:p>
            <a:pPr lvl="1" indent="457200">
              <a:lnSpc>
                <a:spcPct val="90000"/>
              </a:lnSpc>
              <a:spcAft>
                <a:spcPts val="600"/>
              </a:spcAft>
            </a:pP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D340AE-C2FF-4C37-A1C8-1A9BFBDFFBFA}"/>
              </a:ext>
            </a:extLst>
          </p:cNvPr>
          <p:cNvSpPr txBox="1"/>
          <p:nvPr/>
        </p:nvSpPr>
        <p:spPr>
          <a:xfrm>
            <a:off x="2276856" y="5417580"/>
            <a:ext cx="9418319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457200">
              <a:lnSpc>
                <a:spcPct val="90000"/>
              </a:lnSpc>
              <a:spcAft>
                <a:spcPts val="600"/>
              </a:spcAft>
            </a:pPr>
            <a:r>
              <a:rPr lang="ru-RU" dirty="0"/>
              <a:t>В меню боковой панели первыми показанными модулями являются модули «</a:t>
            </a:r>
            <a:r>
              <a:rPr lang="en-US" dirty="0"/>
              <a:t>Revenue Plan</a:t>
            </a:r>
            <a:r>
              <a:rPr lang="ru-RU" dirty="0"/>
              <a:t>»</a:t>
            </a:r>
            <a:r>
              <a:rPr lang="en-US" dirty="0"/>
              <a:t>, </a:t>
            </a:r>
            <a:r>
              <a:rPr lang="ru-RU" dirty="0"/>
              <a:t>«</a:t>
            </a:r>
            <a:r>
              <a:rPr lang="en-US" dirty="0"/>
              <a:t>Product Life Cycle</a:t>
            </a:r>
            <a:r>
              <a:rPr lang="ru-RU" dirty="0"/>
              <a:t>»</a:t>
            </a:r>
            <a:r>
              <a:rPr lang="en-US" dirty="0"/>
              <a:t>, </a:t>
            </a:r>
            <a:r>
              <a:rPr lang="ru-RU" dirty="0"/>
              <a:t>и «</a:t>
            </a:r>
            <a:r>
              <a:rPr lang="en-US" dirty="0"/>
              <a:t>Reporting</a:t>
            </a:r>
            <a:r>
              <a:rPr lang="ru-RU" dirty="0"/>
              <a:t>». Эти модули нет возможности отключить. Сортировка модулей не может быть изменена.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3EB70828-EF9A-4B13-84C0-F4591BADF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12" y="923193"/>
            <a:ext cx="23431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54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91859-2DF7-6A10-ED03-122BA6900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C89D539-F553-A4FE-F43E-5865525D237A}"/>
              </a:ext>
            </a:extLst>
          </p:cNvPr>
          <p:cNvSpPr txBox="1"/>
          <p:nvPr/>
        </p:nvSpPr>
        <p:spPr>
          <a:xfrm>
            <a:off x="745958" y="1091732"/>
            <a:ext cx="5077326" cy="5930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ru-RU" dirty="0"/>
          </a:p>
          <a:p>
            <a:pPr indent="432000"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74E552-F2E2-CFEF-B0D9-D9E814855504}"/>
              </a:ext>
            </a:extLst>
          </p:cNvPr>
          <p:cNvSpPr txBox="1"/>
          <p:nvPr/>
        </p:nvSpPr>
        <p:spPr>
          <a:xfrm>
            <a:off x="204537" y="229958"/>
            <a:ext cx="114179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0" dirty="0">
                <a:solidFill>
                  <a:srgbClr val="535561"/>
                </a:solidFill>
                <a:effectLst/>
                <a:latin typeface="Roboto_c"/>
              </a:rPr>
              <a:t>Переход из VF в Intradesk</a:t>
            </a:r>
            <a:endParaRPr lang="ru-RU" sz="3200" b="0" i="0" dirty="0">
              <a:solidFill>
                <a:srgbClr val="535561"/>
              </a:solidFill>
              <a:effectLst/>
              <a:latin typeface="Roboto_c"/>
            </a:endParaRPr>
          </a:p>
          <a:p>
            <a:endParaRPr lang="ru-R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590083-2DFD-ABD5-DEB2-DDF5EA940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56565"/>
                </a:solidFill>
                <a:effectLst/>
                <a:latin typeface="Roboto_c"/>
              </a:rPr>
              <a:t>Перейти в раздел Main, в правом верхнем углу нажать на круглый знак, выбрать раздел Quicklinks-VF Service Desk.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56565"/>
                </a:solidFill>
                <a:effectLst/>
                <a:latin typeface="Roboto_c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56565"/>
                </a:solidFill>
                <a:effectLst/>
                <a:latin typeface="Roboto_c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56565"/>
                </a:solidFill>
                <a:effectLst/>
                <a:latin typeface="Roboto_c"/>
              </a:rPr>
              <a:t>  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656565"/>
                </a:solidFill>
                <a:effectLst/>
                <a:latin typeface="Roboto_c"/>
              </a:rPr>
              <a:t>     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4F4E9E25-EA2E-11B0-AE14-4104A6516B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850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0DD1D8-51BE-C829-352F-FE33F2FFB2BE}"/>
              </a:ext>
            </a:extLst>
          </p:cNvPr>
          <p:cNvSpPr txBox="1"/>
          <p:nvPr/>
        </p:nvSpPr>
        <p:spPr>
          <a:xfrm>
            <a:off x="4439920" y="1237552"/>
            <a:ext cx="6096000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indent="457200">
              <a:lnSpc>
                <a:spcPct val="90000"/>
              </a:lnSpc>
              <a:spcAft>
                <a:spcPts val="600"/>
              </a:spcAft>
            </a:pPr>
            <a:r>
              <a:rPr lang="ru-RU" dirty="0"/>
              <a:t>Перейти в раздел Main, в правом верхнем углу нажать на круглый знак, выбрать раздел Quicklinks-VF Service Desk.</a:t>
            </a:r>
          </a:p>
        </p:txBody>
      </p:sp>
      <p:pic>
        <p:nvPicPr>
          <p:cNvPr id="15" name="Picture 14" descr="A screenshot of a computer&#10;&#10;Description automatically generated">
            <a:extLst>
              <a:ext uri="{FF2B5EF4-FFF2-40B4-BE49-F238E27FC236}">
                <a16:creationId xmlns:a16="http://schemas.microsoft.com/office/drawing/2014/main" id="{5D815C64-983D-3120-FF3E-5606AE48CD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0" y="968749"/>
            <a:ext cx="4493509" cy="477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A4D3997-C2F2-46F0-89E6-F0FB6058499C}">
  <we:reference id="cee39378-bdd6-4dd3-bd72-1d225d303145" version="1.6.0.0" store="EXCatalog" storeType="EXCatalog"/>
  <we:alternateReferences>
    <we:reference id="WA104381755" version="1.6.0.0" store="en-US" storeType="OMEX"/>
  </we:alternateReferences>
  <we:properties/>
  <we:bindings/>
  <we:snapshot xmlns:r="http://schemas.openxmlformats.org/officeDocument/2006/relationships"/>
</we:webextension>
</file>

<file path=docMetadata/LabelInfo.xml><?xml version="1.0" encoding="utf-8"?>
<clbl:labelList xmlns:clbl="http://schemas.microsoft.com/office/2020/mipLabelMetadata">
  <clbl:label id="{2fc13e34-f03f-498b-982a-7cb446e25bc6}" enabled="0" method="" siteId="{2fc13e34-f03f-498b-982a-7cb446e25bc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8361</TotalTime>
  <Words>512</Words>
  <Application>Microsoft Office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Roboto_c</vt:lpstr>
      <vt:lpstr>Office Theme</vt:lpstr>
      <vt:lpstr>Новый дизайн Visualfabriq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Smirnova, Olga</dc:creator>
  <cp:lastModifiedBy>Zabozhko, Yulia (Contractor)</cp:lastModifiedBy>
  <cp:revision>3</cp:revision>
  <dcterms:created xsi:type="dcterms:W3CDTF">2022-11-25T11:28:29Z</dcterms:created>
  <dcterms:modified xsi:type="dcterms:W3CDTF">2024-10-22T06:10:09Z</dcterms:modified>
</cp:coreProperties>
</file>